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70" r:id="rId7"/>
    <p:sldId id="267" r:id="rId8"/>
    <p:sldId id="271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A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E0E9-9D65-409F-82EE-5954B7A51A76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B3A-0267-46FC-8C30-46B704D2E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4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E0E9-9D65-409F-82EE-5954B7A51A76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B3A-0267-46FC-8C30-46B704D2E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5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E0E9-9D65-409F-82EE-5954B7A51A76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B3A-0267-46FC-8C30-46B704D2E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E0E9-9D65-409F-82EE-5954B7A51A76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B3A-0267-46FC-8C30-46B704D2E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9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E0E9-9D65-409F-82EE-5954B7A51A76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B3A-0267-46FC-8C30-46B704D2E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E0E9-9D65-409F-82EE-5954B7A51A76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B3A-0267-46FC-8C30-46B704D2E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7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E0E9-9D65-409F-82EE-5954B7A51A76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B3A-0267-46FC-8C30-46B704D2E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2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E0E9-9D65-409F-82EE-5954B7A51A76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B3A-0267-46FC-8C30-46B704D2E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5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E0E9-9D65-409F-82EE-5954B7A51A76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B3A-0267-46FC-8C30-46B704D2E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7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E0E9-9D65-409F-82EE-5954B7A51A76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B3A-0267-46FC-8C30-46B704D2E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1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E0E9-9D65-409F-82EE-5954B7A51A76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B3A-0267-46FC-8C30-46B704D2E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0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1E0E9-9D65-409F-82EE-5954B7A51A76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3B3A-0267-46FC-8C30-46B704D2E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1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grand-astoria.ru/kontak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ilto:info@grand-astori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38" y="1791655"/>
            <a:ext cx="4379623" cy="2025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2" b="3461"/>
          <a:stretch/>
        </p:blipFill>
        <p:spPr>
          <a:xfrm rot="203870">
            <a:off x="8894735" y="4976004"/>
            <a:ext cx="3332365" cy="19697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6044" y="4397432"/>
            <a:ext cx="521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 Antiqua" panose="02040602050305030304" pitchFamily="18" charset="0"/>
              </a:rPr>
              <a:t>Организация деловых мероприятий в историческом центре Феодосии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30"/>
          <a:stretch/>
        </p:blipFill>
        <p:spPr>
          <a:xfrm>
            <a:off x="0" y="6425738"/>
            <a:ext cx="12192000" cy="4322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060" y="1476942"/>
            <a:ext cx="10717877" cy="1525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Гостиница </a:t>
            </a:r>
            <a:r>
              <a:rPr lang="ru-RU" sz="1800" dirty="0" smtClean="0"/>
              <a:t>«</a:t>
            </a:r>
            <a:r>
              <a:rPr lang="en-US" sz="1800" dirty="0" smtClean="0">
                <a:latin typeface="Engravers MT" panose="02090707080505020304" pitchFamily="18" charset="0"/>
              </a:rPr>
              <a:t>Grand Astoria</a:t>
            </a:r>
            <a:r>
              <a:rPr lang="ru-RU" sz="1800" dirty="0" smtClean="0"/>
              <a:t>» </a:t>
            </a:r>
            <a:r>
              <a:rPr lang="ru-RU" sz="2000" dirty="0" smtClean="0"/>
              <a:t>и гранд кафе </a:t>
            </a:r>
            <a:r>
              <a:rPr lang="ru-RU" sz="2000" b="1" dirty="0" smtClean="0">
                <a:latin typeface="Book Antiqua" panose="02040602050305030304" pitchFamily="18" charset="0"/>
              </a:rPr>
              <a:t>«Деникинъ» </a:t>
            </a:r>
            <a:r>
              <a:rPr lang="ru-RU" sz="2000" dirty="0" smtClean="0"/>
              <a:t>с  радостью приглашает Вас провести деловое мероприятие в историческом центре Феодосии.  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Преимущества проведения мероприятий </a:t>
            </a:r>
            <a:r>
              <a:rPr lang="ru-RU" sz="2000" dirty="0" smtClean="0"/>
              <a:t>с </a:t>
            </a:r>
            <a:r>
              <a:rPr lang="ru-RU" sz="2000" dirty="0"/>
              <a:t>«</a:t>
            </a:r>
            <a:r>
              <a:rPr lang="en-US" sz="2000" dirty="0"/>
              <a:t>Grand Astoria</a:t>
            </a:r>
            <a:r>
              <a:rPr lang="ru-RU" sz="2000" dirty="0" smtClean="0"/>
              <a:t>»: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39" y="251980"/>
            <a:ext cx="1702247" cy="78711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12484" y="4628191"/>
            <a:ext cx="11967032" cy="1745982"/>
            <a:chOff x="112484" y="4099016"/>
            <a:chExt cx="11967032" cy="174598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12484" y="4099016"/>
              <a:ext cx="11967032" cy="1745982"/>
              <a:chOff x="166670" y="3671106"/>
              <a:chExt cx="11967032" cy="1745982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5726" y="3671106"/>
                <a:ext cx="2327976" cy="174598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670" y="3674843"/>
                <a:ext cx="2311062" cy="173329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9069" y="3676316"/>
                <a:ext cx="2339270" cy="174077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"/>
              <a:stretch/>
            </p:blipFill>
            <p:spPr>
              <a:xfrm>
                <a:off x="7329888" y="3676316"/>
                <a:ext cx="2429528" cy="174077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62" y="4099016"/>
              <a:ext cx="2416372" cy="17370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737059" y="2792918"/>
            <a:ext cx="10717877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Специально разработанный «Конференц-пакет»;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Возможность размещения групп до 200 человек;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Персональный координатор – мероприятий, который будет оказывать услуги по сопровождению Вашего мероприятия на всех этапах;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2 конференц-зала вместимостью от 50 до 200 человек;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Современное </a:t>
            </a:r>
            <a:r>
              <a:rPr lang="ru-RU" sz="1600" dirty="0"/>
              <a:t>техническое оснащение конференц-залов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Дополнительная организация кофе-брейков и </a:t>
            </a:r>
            <a:r>
              <a:rPr lang="ru-RU" sz="1600" dirty="0" err="1" smtClean="0"/>
              <a:t>ланчей</a:t>
            </a:r>
            <a:r>
              <a:rPr lang="ru-RU" sz="1600" dirty="0"/>
              <a:t>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Предоставление группового трансфера, при необходимости.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349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4553583" y="181560"/>
            <a:ext cx="3098165" cy="4560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</a:t>
            </a:r>
            <a:endParaRPr lang="ru-RU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3"/>
          <p:cNvSpPr/>
          <p:nvPr/>
        </p:nvSpPr>
        <p:spPr>
          <a:xfrm>
            <a:off x="1524058" y="1702842"/>
            <a:ext cx="2919095" cy="259079"/>
          </a:xfrm>
          <a:custGeom>
            <a:avLst/>
            <a:gdLst/>
            <a:ahLst/>
            <a:cxnLst/>
            <a:rect l="l" t="t" r="r" b="b"/>
            <a:pathLst>
              <a:path w="2919095" h="259080">
                <a:moveTo>
                  <a:pt x="2846978" y="0"/>
                </a:moveTo>
                <a:lnTo>
                  <a:pt x="0" y="0"/>
                </a:lnTo>
                <a:lnTo>
                  <a:pt x="0" y="259067"/>
                </a:lnTo>
                <a:lnTo>
                  <a:pt x="2846978" y="259067"/>
                </a:lnTo>
                <a:lnTo>
                  <a:pt x="2874922" y="253382"/>
                </a:lnTo>
                <a:lnTo>
                  <a:pt x="2897816" y="237909"/>
                </a:lnTo>
                <a:lnTo>
                  <a:pt x="2913289" y="215015"/>
                </a:lnTo>
                <a:lnTo>
                  <a:pt x="2918974" y="187071"/>
                </a:lnTo>
                <a:lnTo>
                  <a:pt x="2918974" y="71996"/>
                </a:lnTo>
                <a:lnTo>
                  <a:pt x="2913293" y="44051"/>
                </a:lnTo>
                <a:lnTo>
                  <a:pt x="2897825" y="21158"/>
                </a:lnTo>
                <a:lnTo>
                  <a:pt x="2874933" y="5684"/>
                </a:lnTo>
                <a:lnTo>
                  <a:pt x="2846978" y="0"/>
                </a:lnTo>
                <a:close/>
              </a:path>
            </a:pathLst>
          </a:custGeom>
          <a:solidFill>
            <a:srgbClr val="C0AA6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1524058" y="3034856"/>
            <a:ext cx="2919095" cy="259079"/>
          </a:xfrm>
          <a:custGeom>
            <a:avLst/>
            <a:gdLst/>
            <a:ahLst/>
            <a:cxnLst/>
            <a:rect l="l" t="t" r="r" b="b"/>
            <a:pathLst>
              <a:path w="2919095" h="259079">
                <a:moveTo>
                  <a:pt x="2846978" y="0"/>
                </a:moveTo>
                <a:lnTo>
                  <a:pt x="0" y="0"/>
                </a:lnTo>
                <a:lnTo>
                  <a:pt x="0" y="259080"/>
                </a:lnTo>
                <a:lnTo>
                  <a:pt x="2846978" y="259080"/>
                </a:lnTo>
                <a:lnTo>
                  <a:pt x="2874922" y="253395"/>
                </a:lnTo>
                <a:lnTo>
                  <a:pt x="2897816" y="237921"/>
                </a:lnTo>
                <a:lnTo>
                  <a:pt x="2913289" y="215028"/>
                </a:lnTo>
                <a:lnTo>
                  <a:pt x="2918974" y="187083"/>
                </a:lnTo>
                <a:lnTo>
                  <a:pt x="2918974" y="72009"/>
                </a:lnTo>
                <a:lnTo>
                  <a:pt x="2913293" y="44062"/>
                </a:lnTo>
                <a:lnTo>
                  <a:pt x="2897825" y="21164"/>
                </a:lnTo>
                <a:lnTo>
                  <a:pt x="2874933" y="5686"/>
                </a:lnTo>
                <a:lnTo>
                  <a:pt x="2846978" y="0"/>
                </a:lnTo>
                <a:close/>
              </a:path>
            </a:pathLst>
          </a:custGeom>
          <a:solidFill>
            <a:srgbClr val="C0AA6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5874906" y="3034856"/>
            <a:ext cx="2919095" cy="259079"/>
          </a:xfrm>
          <a:custGeom>
            <a:avLst/>
            <a:gdLst/>
            <a:ahLst/>
            <a:cxnLst/>
            <a:rect l="l" t="t" r="r" b="b"/>
            <a:pathLst>
              <a:path w="2919095" h="259079">
                <a:moveTo>
                  <a:pt x="2846984" y="0"/>
                </a:moveTo>
                <a:lnTo>
                  <a:pt x="0" y="0"/>
                </a:lnTo>
                <a:lnTo>
                  <a:pt x="0" y="259080"/>
                </a:lnTo>
                <a:lnTo>
                  <a:pt x="2846984" y="259080"/>
                </a:lnTo>
                <a:lnTo>
                  <a:pt x="2874928" y="253395"/>
                </a:lnTo>
                <a:lnTo>
                  <a:pt x="2897822" y="237921"/>
                </a:lnTo>
                <a:lnTo>
                  <a:pt x="2913296" y="215028"/>
                </a:lnTo>
                <a:lnTo>
                  <a:pt x="2918980" y="187083"/>
                </a:lnTo>
                <a:lnTo>
                  <a:pt x="2918980" y="72009"/>
                </a:lnTo>
                <a:lnTo>
                  <a:pt x="2913299" y="44062"/>
                </a:lnTo>
                <a:lnTo>
                  <a:pt x="2897832" y="21164"/>
                </a:lnTo>
                <a:lnTo>
                  <a:pt x="2874939" y="5686"/>
                </a:lnTo>
                <a:lnTo>
                  <a:pt x="2846984" y="0"/>
                </a:lnTo>
                <a:close/>
              </a:path>
            </a:pathLst>
          </a:custGeom>
          <a:solidFill>
            <a:srgbClr val="C0AA6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5874906" y="2404860"/>
            <a:ext cx="2919095" cy="259079"/>
          </a:xfrm>
          <a:custGeom>
            <a:avLst/>
            <a:gdLst/>
            <a:ahLst/>
            <a:cxnLst/>
            <a:rect l="l" t="t" r="r" b="b"/>
            <a:pathLst>
              <a:path w="2919095" h="259080">
                <a:moveTo>
                  <a:pt x="2846984" y="0"/>
                </a:moveTo>
                <a:lnTo>
                  <a:pt x="0" y="0"/>
                </a:lnTo>
                <a:lnTo>
                  <a:pt x="0" y="259080"/>
                </a:lnTo>
                <a:lnTo>
                  <a:pt x="2846984" y="259080"/>
                </a:lnTo>
                <a:lnTo>
                  <a:pt x="2874928" y="253395"/>
                </a:lnTo>
                <a:lnTo>
                  <a:pt x="2897822" y="237921"/>
                </a:lnTo>
                <a:lnTo>
                  <a:pt x="2913296" y="215028"/>
                </a:lnTo>
                <a:lnTo>
                  <a:pt x="2918980" y="187083"/>
                </a:lnTo>
                <a:lnTo>
                  <a:pt x="2918980" y="71996"/>
                </a:lnTo>
                <a:lnTo>
                  <a:pt x="2913299" y="44057"/>
                </a:lnTo>
                <a:lnTo>
                  <a:pt x="2897832" y="21162"/>
                </a:lnTo>
                <a:lnTo>
                  <a:pt x="2874939" y="5686"/>
                </a:lnTo>
                <a:lnTo>
                  <a:pt x="2846984" y="0"/>
                </a:lnTo>
                <a:close/>
              </a:path>
            </a:pathLst>
          </a:custGeom>
          <a:solidFill>
            <a:srgbClr val="C0AA6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1524058" y="1134060"/>
            <a:ext cx="2919095" cy="259079"/>
          </a:xfrm>
          <a:custGeom>
            <a:avLst/>
            <a:gdLst/>
            <a:ahLst/>
            <a:cxnLst/>
            <a:rect l="l" t="t" r="r" b="b"/>
            <a:pathLst>
              <a:path w="2919095" h="259080">
                <a:moveTo>
                  <a:pt x="2846978" y="0"/>
                </a:moveTo>
                <a:lnTo>
                  <a:pt x="0" y="0"/>
                </a:lnTo>
                <a:lnTo>
                  <a:pt x="0" y="259080"/>
                </a:lnTo>
                <a:lnTo>
                  <a:pt x="2846978" y="259080"/>
                </a:lnTo>
                <a:lnTo>
                  <a:pt x="2874922" y="253395"/>
                </a:lnTo>
                <a:lnTo>
                  <a:pt x="2897816" y="237921"/>
                </a:lnTo>
                <a:lnTo>
                  <a:pt x="2913289" y="215028"/>
                </a:lnTo>
                <a:lnTo>
                  <a:pt x="2918974" y="187083"/>
                </a:lnTo>
                <a:lnTo>
                  <a:pt x="2918974" y="71996"/>
                </a:lnTo>
                <a:lnTo>
                  <a:pt x="2913293" y="44057"/>
                </a:lnTo>
                <a:lnTo>
                  <a:pt x="2897825" y="21162"/>
                </a:lnTo>
                <a:lnTo>
                  <a:pt x="2874933" y="5686"/>
                </a:lnTo>
                <a:lnTo>
                  <a:pt x="2846978" y="0"/>
                </a:lnTo>
                <a:close/>
              </a:path>
            </a:pathLst>
          </a:custGeom>
          <a:solidFill>
            <a:srgbClr val="C0AA6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5874906" y="1134060"/>
            <a:ext cx="2919095" cy="259079"/>
          </a:xfrm>
          <a:custGeom>
            <a:avLst/>
            <a:gdLst/>
            <a:ahLst/>
            <a:cxnLst/>
            <a:rect l="l" t="t" r="r" b="b"/>
            <a:pathLst>
              <a:path w="2919095" h="259080">
                <a:moveTo>
                  <a:pt x="2846984" y="0"/>
                </a:moveTo>
                <a:lnTo>
                  <a:pt x="0" y="0"/>
                </a:lnTo>
                <a:lnTo>
                  <a:pt x="0" y="259080"/>
                </a:lnTo>
                <a:lnTo>
                  <a:pt x="2846984" y="259080"/>
                </a:lnTo>
                <a:lnTo>
                  <a:pt x="2874928" y="253395"/>
                </a:lnTo>
                <a:lnTo>
                  <a:pt x="2897822" y="237921"/>
                </a:lnTo>
                <a:lnTo>
                  <a:pt x="2913296" y="215028"/>
                </a:lnTo>
                <a:lnTo>
                  <a:pt x="2918980" y="187083"/>
                </a:lnTo>
                <a:lnTo>
                  <a:pt x="2918980" y="71996"/>
                </a:lnTo>
                <a:lnTo>
                  <a:pt x="2913299" y="44057"/>
                </a:lnTo>
                <a:lnTo>
                  <a:pt x="2897832" y="21162"/>
                </a:lnTo>
                <a:lnTo>
                  <a:pt x="2874939" y="5686"/>
                </a:lnTo>
                <a:lnTo>
                  <a:pt x="2846984" y="0"/>
                </a:lnTo>
                <a:close/>
              </a:path>
            </a:pathLst>
          </a:custGeom>
          <a:solidFill>
            <a:srgbClr val="C0AA6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5968538" y="1033756"/>
            <a:ext cx="3981797" cy="249619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spcBef>
                <a:spcPts val="705"/>
              </a:spcBef>
            </a:pPr>
            <a:r>
              <a:rPr sz="1500" spc="-30" dirty="0">
                <a:solidFill>
                  <a:srgbClr val="FFFFFF"/>
                </a:solidFill>
                <a:latin typeface="Georgia"/>
                <a:cs typeface="Georgia"/>
              </a:rPr>
              <a:t>Дополнительно:</a:t>
            </a:r>
            <a:endParaRPr sz="15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8450" indent="-285750">
              <a:spcBef>
                <a:spcPts val="520"/>
              </a:spcBef>
              <a:buFont typeface="Arial" panose="020B0604020202020204" pitchFamily="34" charset="0"/>
              <a:buChar char="•"/>
              <a:tabLst>
                <a:tab pos="109855" algn="l"/>
              </a:tabLst>
            </a:pPr>
            <a:r>
              <a:rPr sz="1300" spc="-25" dirty="0">
                <a:solidFill>
                  <a:srgbClr val="151616"/>
                </a:solidFill>
                <a:latin typeface="Georgia"/>
                <a:cs typeface="Georgia"/>
              </a:rPr>
              <a:t>трансфер (заказ </a:t>
            </a:r>
            <a:r>
              <a:rPr sz="1300" spc="-15" dirty="0">
                <a:solidFill>
                  <a:srgbClr val="151616"/>
                </a:solidFill>
                <a:latin typeface="Georgia"/>
                <a:cs typeface="Georgia"/>
              </a:rPr>
              <a:t>из аэропорта </a:t>
            </a:r>
            <a:r>
              <a:rPr sz="1300" spc="-30" dirty="0">
                <a:solidFill>
                  <a:srgbClr val="151616"/>
                </a:solidFill>
                <a:latin typeface="Georgia"/>
                <a:cs typeface="Georgia"/>
              </a:rPr>
              <a:t>в </a:t>
            </a:r>
            <a:r>
              <a:rPr sz="1300" spc="-20" dirty="0">
                <a:solidFill>
                  <a:srgbClr val="151616"/>
                </a:solidFill>
                <a:latin typeface="Georgia"/>
                <a:cs typeface="Georgia"/>
              </a:rPr>
              <a:t>отель </a:t>
            </a:r>
            <a:r>
              <a:rPr sz="1300" spc="-10" dirty="0">
                <a:solidFill>
                  <a:srgbClr val="151616"/>
                </a:solidFill>
                <a:latin typeface="Georgia"/>
                <a:cs typeface="Georgia"/>
              </a:rPr>
              <a:t>и</a:t>
            </a:r>
            <a:r>
              <a:rPr sz="1300" spc="-114" dirty="0">
                <a:solidFill>
                  <a:srgbClr val="151616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151616"/>
                </a:solidFill>
                <a:latin typeface="Georgia"/>
                <a:cs typeface="Georgia"/>
              </a:rPr>
              <a:t>обратно)</a:t>
            </a:r>
            <a:endParaRPr sz="13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8450" indent="-285750"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109855" algn="l"/>
              </a:tabLst>
            </a:pPr>
            <a:r>
              <a:rPr sz="1300" spc="-20" dirty="0">
                <a:solidFill>
                  <a:srgbClr val="151616"/>
                </a:solidFill>
                <a:latin typeface="Georgia"/>
                <a:cs typeface="Georgia"/>
              </a:rPr>
              <a:t>организация</a:t>
            </a:r>
            <a:r>
              <a:rPr sz="1300" spc="-45" dirty="0">
                <a:solidFill>
                  <a:srgbClr val="151616"/>
                </a:solidFill>
                <a:latin typeface="Georgia"/>
                <a:cs typeface="Georgia"/>
              </a:rPr>
              <a:t> </a:t>
            </a:r>
            <a:r>
              <a:rPr sz="1300" spc="-15" dirty="0">
                <a:solidFill>
                  <a:srgbClr val="151616"/>
                </a:solidFill>
                <a:latin typeface="Georgia"/>
                <a:cs typeface="Georgia"/>
              </a:rPr>
              <a:t>экскурсий</a:t>
            </a:r>
            <a:endParaRPr sz="13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8450" indent="-285750"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109855" algn="l"/>
              </a:tabLst>
            </a:pPr>
            <a:r>
              <a:rPr sz="1300" spc="-15" dirty="0">
                <a:solidFill>
                  <a:srgbClr val="151616"/>
                </a:solidFill>
                <a:latin typeface="Georgia"/>
                <a:cs typeface="Georgia"/>
              </a:rPr>
              <a:t>обмотка</a:t>
            </a:r>
            <a:r>
              <a:rPr sz="1300" spc="-45" dirty="0">
                <a:solidFill>
                  <a:srgbClr val="151616"/>
                </a:solidFill>
                <a:latin typeface="Georgia"/>
                <a:cs typeface="Georgia"/>
              </a:rPr>
              <a:t> </a:t>
            </a:r>
            <a:r>
              <a:rPr sz="1300" spc="-30" dirty="0">
                <a:solidFill>
                  <a:srgbClr val="151616"/>
                </a:solidFill>
                <a:latin typeface="Georgia"/>
                <a:cs typeface="Georgia"/>
              </a:rPr>
              <a:t>багажа</a:t>
            </a:r>
            <a:endParaRPr sz="13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8450" indent="-285750">
              <a:spcBef>
                <a:spcPts val="135"/>
              </a:spcBef>
              <a:buFont typeface="Arial" panose="020B0604020202020204" pitchFamily="34" charset="0"/>
              <a:buChar char="•"/>
              <a:tabLst>
                <a:tab pos="109220" algn="l"/>
              </a:tabLst>
            </a:pPr>
            <a:r>
              <a:rPr sz="1300" spc="-20" dirty="0">
                <a:solidFill>
                  <a:srgbClr val="151616"/>
                </a:solidFill>
                <a:latin typeface="Georgia"/>
                <a:cs typeface="Georgia"/>
              </a:rPr>
              <a:t>услуги</a:t>
            </a:r>
            <a:r>
              <a:rPr sz="1300" spc="-35" dirty="0">
                <a:solidFill>
                  <a:srgbClr val="151616"/>
                </a:solidFill>
                <a:latin typeface="Georgia"/>
                <a:cs typeface="Georgia"/>
              </a:rPr>
              <a:t> </a:t>
            </a:r>
            <a:r>
              <a:rPr sz="1300" spc="-25" dirty="0">
                <a:solidFill>
                  <a:srgbClr val="151616"/>
                </a:solidFill>
                <a:latin typeface="Georgia"/>
                <a:cs typeface="Georgia"/>
              </a:rPr>
              <a:t>прачечной</a:t>
            </a:r>
            <a:endParaRPr sz="13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>
              <a:spcBef>
                <a:spcPts val="1075"/>
              </a:spcBef>
            </a:pPr>
            <a:r>
              <a:rPr sz="1500" spc="-30" dirty="0" err="1" smtClean="0">
                <a:solidFill>
                  <a:srgbClr val="FFFFFF"/>
                </a:solidFill>
                <a:latin typeface="Georgia"/>
                <a:cs typeface="Georgia"/>
              </a:rPr>
              <a:t>Поблизости</a:t>
            </a:r>
            <a:r>
              <a:rPr sz="1500" spc="-30" dirty="0" smtClean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endParaRPr sz="1500" dirty="0" smtClean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>
              <a:spcBef>
                <a:spcPts val="440"/>
              </a:spcBef>
            </a:pPr>
            <a:r>
              <a:rPr lang="ru-RU" sz="1300" spc="-40" dirty="0" smtClean="0">
                <a:solidFill>
                  <a:srgbClr val="151616"/>
                </a:solidFill>
                <a:latin typeface="Georgia"/>
                <a:cs typeface="Georgia"/>
              </a:rPr>
              <a:t>Исторический центр города</a:t>
            </a:r>
            <a:endParaRPr sz="1300" dirty="0" smtClean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>
              <a:spcBef>
                <a:spcPts val="1185"/>
              </a:spcBef>
            </a:pPr>
            <a:r>
              <a:rPr sz="1500" spc="-65" dirty="0" err="1" smtClean="0">
                <a:solidFill>
                  <a:srgbClr val="FFFFFF"/>
                </a:solidFill>
                <a:latin typeface="Georgia"/>
                <a:cs typeface="Georgia"/>
              </a:rPr>
              <a:t>Пляж</a:t>
            </a:r>
            <a:r>
              <a:rPr sz="1500" spc="-65" dirty="0" smtClean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endParaRPr sz="1500" dirty="0" smtClean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>
              <a:spcBef>
                <a:spcPts val="495"/>
              </a:spcBef>
            </a:pPr>
            <a:r>
              <a:rPr sz="1300" spc="-20" dirty="0" err="1" smtClean="0">
                <a:solidFill>
                  <a:srgbClr val="151616"/>
                </a:solidFill>
                <a:latin typeface="Georgia"/>
                <a:cs typeface="Georgia"/>
              </a:rPr>
              <a:t>бесплатный</a:t>
            </a:r>
            <a:r>
              <a:rPr sz="1300" spc="-20" dirty="0" smtClean="0">
                <a:solidFill>
                  <a:srgbClr val="151616"/>
                </a:solidFill>
                <a:latin typeface="Georgia"/>
                <a:cs typeface="Georgia"/>
              </a:rPr>
              <a:t> </a:t>
            </a:r>
            <a:r>
              <a:rPr sz="1300" spc="-20" dirty="0">
                <a:solidFill>
                  <a:srgbClr val="151616"/>
                </a:solidFill>
                <a:latin typeface="Georgia"/>
                <a:cs typeface="Georgia"/>
              </a:rPr>
              <a:t>городской </a:t>
            </a:r>
            <a:r>
              <a:rPr sz="1300" spc="-30" dirty="0">
                <a:solidFill>
                  <a:srgbClr val="151616"/>
                </a:solidFill>
                <a:latin typeface="Georgia"/>
                <a:cs typeface="Georgia"/>
              </a:rPr>
              <a:t>в </a:t>
            </a:r>
            <a:r>
              <a:rPr sz="1300" spc="-120" dirty="0">
                <a:solidFill>
                  <a:srgbClr val="151616"/>
                </a:solidFill>
                <a:latin typeface="Georgia"/>
                <a:cs typeface="Georgia"/>
              </a:rPr>
              <a:t>100 </a:t>
            </a:r>
            <a:r>
              <a:rPr sz="1300" spc="-50" dirty="0">
                <a:solidFill>
                  <a:srgbClr val="151616"/>
                </a:solidFill>
                <a:latin typeface="Georgia"/>
                <a:cs typeface="Georgia"/>
              </a:rPr>
              <a:t>м </a:t>
            </a:r>
            <a:r>
              <a:rPr sz="1300" spc="5" dirty="0">
                <a:solidFill>
                  <a:srgbClr val="151616"/>
                </a:solidFill>
                <a:latin typeface="Georgia"/>
                <a:cs typeface="Georgia"/>
              </a:rPr>
              <a:t>от</a:t>
            </a:r>
            <a:r>
              <a:rPr sz="1300" spc="-80" dirty="0">
                <a:solidFill>
                  <a:srgbClr val="151616"/>
                </a:solidFill>
                <a:latin typeface="Georgia"/>
                <a:cs typeface="Georgia"/>
              </a:rPr>
              <a:t> </a:t>
            </a:r>
            <a:r>
              <a:rPr sz="1300" spc="-15" dirty="0">
                <a:solidFill>
                  <a:srgbClr val="151616"/>
                </a:solidFill>
                <a:latin typeface="Georgia"/>
                <a:cs typeface="Georgia"/>
              </a:rPr>
              <a:t>гостиницы</a:t>
            </a:r>
            <a:endParaRPr sz="13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1651160" y="3959530"/>
            <a:ext cx="8447492" cy="2617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1850026" y="1062741"/>
            <a:ext cx="3329304" cy="2700098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spcBef>
                <a:spcPts val="465"/>
              </a:spcBef>
            </a:pP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Размещение:</a:t>
            </a:r>
            <a:endParaRPr sz="15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>
              <a:spcBef>
                <a:spcPts val="320"/>
              </a:spcBef>
            </a:pPr>
            <a:r>
              <a:rPr sz="1300" spc="-20" dirty="0">
                <a:solidFill>
                  <a:srgbClr val="151616"/>
                </a:solidFill>
                <a:latin typeface="Georgia"/>
                <a:cs typeface="Georgia"/>
              </a:rPr>
              <a:t>номера </a:t>
            </a:r>
            <a:r>
              <a:rPr sz="1300" spc="5" dirty="0">
                <a:solidFill>
                  <a:srgbClr val="151616"/>
                </a:solidFill>
                <a:latin typeface="Georgia"/>
                <a:cs typeface="Georgia"/>
              </a:rPr>
              <a:t>от </a:t>
            </a:r>
            <a:r>
              <a:rPr sz="1300" spc="-30" dirty="0">
                <a:solidFill>
                  <a:srgbClr val="151616"/>
                </a:solidFill>
                <a:latin typeface="Georgia"/>
                <a:cs typeface="Georgia"/>
              </a:rPr>
              <a:t>именных люксов </a:t>
            </a:r>
            <a:r>
              <a:rPr sz="1300" spc="-20" dirty="0">
                <a:solidFill>
                  <a:srgbClr val="151616"/>
                </a:solidFill>
                <a:latin typeface="Georgia"/>
                <a:cs typeface="Georgia"/>
              </a:rPr>
              <a:t>до</a:t>
            </a:r>
            <a:r>
              <a:rPr sz="1300" spc="-195" dirty="0">
                <a:solidFill>
                  <a:srgbClr val="151616"/>
                </a:solidFill>
                <a:latin typeface="Georgia"/>
                <a:cs typeface="Georgia"/>
              </a:rPr>
              <a:t> </a:t>
            </a:r>
            <a:r>
              <a:rPr sz="1300" spc="-20" dirty="0">
                <a:solidFill>
                  <a:srgbClr val="151616"/>
                </a:solidFill>
                <a:latin typeface="Georgia"/>
                <a:cs typeface="Georgia"/>
              </a:rPr>
              <a:t>одноместных</a:t>
            </a:r>
            <a:endParaRPr sz="13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>
              <a:spcBef>
                <a:spcPts val="860"/>
              </a:spcBef>
            </a:pPr>
            <a:r>
              <a:rPr sz="1500" spc="-90" dirty="0">
                <a:solidFill>
                  <a:srgbClr val="FFFFFF"/>
                </a:solidFill>
                <a:latin typeface="Georgia"/>
                <a:cs typeface="Georgia"/>
              </a:rPr>
              <a:t>В 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стоимость 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отдыха</a:t>
            </a:r>
            <a:r>
              <a:rPr sz="15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входит:</a:t>
            </a:r>
            <a:endParaRPr sz="15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8449" indent="-285750">
              <a:lnSpc>
                <a:spcPts val="1560"/>
              </a:lnSpc>
              <a:spcBef>
                <a:spcPts val="260"/>
              </a:spcBef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sz="1300" spc="-25" dirty="0">
                <a:solidFill>
                  <a:srgbClr val="151616"/>
                </a:solidFill>
                <a:latin typeface="Georgia"/>
                <a:cs typeface="Georgia"/>
              </a:rPr>
              <a:t>проживание</a:t>
            </a:r>
            <a:endParaRPr sz="13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8449" indent="-285750">
              <a:lnSpc>
                <a:spcPts val="1555"/>
              </a:lnSpc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sz="1300" spc="-25" dirty="0">
                <a:solidFill>
                  <a:srgbClr val="151616"/>
                </a:solidFill>
                <a:latin typeface="Georgia"/>
                <a:cs typeface="Georgia"/>
              </a:rPr>
              <a:t>завтрак </a:t>
            </a:r>
            <a:r>
              <a:rPr sz="1300" spc="-30" dirty="0">
                <a:solidFill>
                  <a:srgbClr val="151616"/>
                </a:solidFill>
                <a:latin typeface="Georgia"/>
                <a:cs typeface="Georgia"/>
              </a:rPr>
              <a:t>в </a:t>
            </a:r>
            <a:r>
              <a:rPr sz="1300" spc="-10" dirty="0">
                <a:solidFill>
                  <a:srgbClr val="151616"/>
                </a:solidFill>
                <a:latin typeface="Georgia"/>
                <a:cs typeface="Georgia"/>
              </a:rPr>
              <a:t>ресторане</a:t>
            </a:r>
            <a:r>
              <a:rPr sz="1300" spc="-25" dirty="0">
                <a:solidFill>
                  <a:srgbClr val="151616"/>
                </a:solidFill>
                <a:latin typeface="Georgia"/>
                <a:cs typeface="Georgia"/>
              </a:rPr>
              <a:t> </a:t>
            </a:r>
            <a:r>
              <a:rPr sz="1300" spc="-30" dirty="0">
                <a:solidFill>
                  <a:srgbClr val="151616"/>
                </a:solidFill>
                <a:latin typeface="Georgia"/>
                <a:cs typeface="Georgia"/>
              </a:rPr>
              <a:t>«Деникинъ»</a:t>
            </a:r>
            <a:endParaRPr sz="13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8449" indent="-285750">
              <a:lnSpc>
                <a:spcPts val="1555"/>
              </a:lnSpc>
              <a:buFont typeface="Arial" panose="020B0604020202020204" pitchFamily="34" charset="0"/>
              <a:buChar char="•"/>
              <a:tabLst>
                <a:tab pos="107950" algn="l"/>
              </a:tabLst>
            </a:pPr>
            <a:r>
              <a:rPr sz="1300" spc="-15" dirty="0">
                <a:solidFill>
                  <a:srgbClr val="151616"/>
                </a:solidFill>
                <a:latin typeface="Georgia"/>
                <a:cs typeface="Georgia"/>
              </a:rPr>
              <a:t>детский </a:t>
            </a:r>
            <a:r>
              <a:rPr sz="1300" spc="-30" dirty="0">
                <a:solidFill>
                  <a:srgbClr val="151616"/>
                </a:solidFill>
                <a:latin typeface="Georgia"/>
                <a:cs typeface="Georgia"/>
              </a:rPr>
              <a:t>уголок для</a:t>
            </a:r>
            <a:r>
              <a:rPr sz="1300" spc="-95" dirty="0">
                <a:solidFill>
                  <a:srgbClr val="151616"/>
                </a:solidFill>
                <a:latin typeface="Georgia"/>
                <a:cs typeface="Georgia"/>
              </a:rPr>
              <a:t> </a:t>
            </a:r>
            <a:r>
              <a:rPr sz="1300" spc="-40" dirty="0">
                <a:solidFill>
                  <a:srgbClr val="151616"/>
                </a:solidFill>
                <a:latin typeface="Georgia"/>
                <a:cs typeface="Georgia"/>
              </a:rPr>
              <a:t>малышей</a:t>
            </a:r>
            <a:endParaRPr sz="13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8449" indent="-285750">
              <a:lnSpc>
                <a:spcPts val="1555"/>
              </a:lnSpc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sz="1300" spc="-30" dirty="0">
                <a:solidFill>
                  <a:srgbClr val="151616"/>
                </a:solidFill>
                <a:latin typeface="Georgia"/>
                <a:cs typeface="Georgia"/>
              </a:rPr>
              <a:t>парковка </a:t>
            </a:r>
            <a:r>
              <a:rPr sz="1300" spc="-15" dirty="0">
                <a:solidFill>
                  <a:srgbClr val="151616"/>
                </a:solidFill>
                <a:latin typeface="Georgia"/>
                <a:cs typeface="Georgia"/>
              </a:rPr>
              <a:t>(при </a:t>
            </a:r>
            <a:r>
              <a:rPr sz="1300" spc="-20" dirty="0">
                <a:solidFill>
                  <a:srgbClr val="151616"/>
                </a:solidFill>
                <a:latin typeface="Georgia"/>
                <a:cs typeface="Georgia"/>
              </a:rPr>
              <a:t>наличии</a:t>
            </a:r>
            <a:r>
              <a:rPr sz="1300" spc="-40" dirty="0">
                <a:solidFill>
                  <a:srgbClr val="151616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151616"/>
                </a:solidFill>
                <a:latin typeface="Georgia"/>
                <a:cs typeface="Georgia"/>
              </a:rPr>
              <a:t>мест)</a:t>
            </a:r>
            <a:endParaRPr sz="13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8449" indent="-285750">
              <a:lnSpc>
                <a:spcPts val="1560"/>
              </a:lnSpc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sz="1300" spc="-20" dirty="0">
                <a:solidFill>
                  <a:srgbClr val="151616"/>
                </a:solidFill>
                <a:latin typeface="Georgia"/>
                <a:cs typeface="Georgia"/>
              </a:rPr>
              <a:t>Wi-Fi</a:t>
            </a:r>
            <a:endParaRPr sz="13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>
              <a:spcBef>
                <a:spcPts val="630"/>
              </a:spcBef>
            </a:pPr>
            <a:r>
              <a:rPr sz="1500" spc="-30" dirty="0">
                <a:solidFill>
                  <a:srgbClr val="FFFFFF"/>
                </a:solidFill>
                <a:latin typeface="Georgia"/>
                <a:cs typeface="Georgia"/>
              </a:rPr>
              <a:t>Дети:</a:t>
            </a:r>
            <a:endParaRPr sz="15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578485">
              <a:lnSpc>
                <a:spcPct val="101400"/>
              </a:lnSpc>
              <a:spcBef>
                <a:spcPts val="525"/>
              </a:spcBef>
            </a:pPr>
            <a:r>
              <a:rPr sz="1250" spc="10" dirty="0">
                <a:solidFill>
                  <a:srgbClr val="151616"/>
                </a:solidFill>
                <a:latin typeface="Georgia"/>
                <a:cs typeface="Georgia"/>
              </a:rPr>
              <a:t>до </a:t>
            </a:r>
            <a:r>
              <a:rPr sz="1250" spc="-5" dirty="0">
                <a:solidFill>
                  <a:srgbClr val="151616"/>
                </a:solidFill>
                <a:latin typeface="Georgia"/>
                <a:cs typeface="Georgia"/>
              </a:rPr>
              <a:t>7 </a:t>
            </a:r>
            <a:r>
              <a:rPr sz="1250" spc="15" dirty="0">
                <a:solidFill>
                  <a:srgbClr val="151616"/>
                </a:solidFill>
                <a:latin typeface="Georgia"/>
                <a:cs typeface="Georgia"/>
              </a:rPr>
              <a:t>лет </a:t>
            </a:r>
            <a:r>
              <a:rPr sz="1250" dirty="0">
                <a:solidFill>
                  <a:srgbClr val="151616"/>
                </a:solidFill>
                <a:latin typeface="Georgia"/>
                <a:cs typeface="Georgia"/>
              </a:rPr>
              <a:t>размещаются </a:t>
            </a:r>
            <a:r>
              <a:rPr sz="1250" spc="10" dirty="0">
                <a:solidFill>
                  <a:srgbClr val="151616"/>
                </a:solidFill>
                <a:latin typeface="Georgia"/>
                <a:cs typeface="Georgia"/>
              </a:rPr>
              <a:t>бесплатно  </a:t>
            </a:r>
            <a:r>
              <a:rPr sz="1250" spc="15" dirty="0">
                <a:solidFill>
                  <a:srgbClr val="151616"/>
                </a:solidFill>
                <a:latin typeface="Georgia"/>
                <a:cs typeface="Georgia"/>
              </a:rPr>
              <a:t>(без </a:t>
            </a:r>
            <a:r>
              <a:rPr sz="1250" dirty="0">
                <a:solidFill>
                  <a:srgbClr val="151616"/>
                </a:solidFill>
                <a:latin typeface="Georgia"/>
                <a:cs typeface="Georgia"/>
              </a:rPr>
              <a:t>завтрака, </a:t>
            </a:r>
            <a:r>
              <a:rPr sz="1250" spc="10" dirty="0">
                <a:solidFill>
                  <a:srgbClr val="151616"/>
                </a:solidFill>
                <a:latin typeface="Georgia"/>
                <a:cs typeface="Georgia"/>
              </a:rPr>
              <a:t>до </a:t>
            </a:r>
            <a:r>
              <a:rPr sz="1250" spc="-45" dirty="0">
                <a:solidFill>
                  <a:srgbClr val="151616"/>
                </a:solidFill>
                <a:latin typeface="Georgia"/>
                <a:cs typeface="Georgia"/>
              </a:rPr>
              <a:t>2-х </a:t>
            </a:r>
            <a:r>
              <a:rPr sz="1250" spc="15" dirty="0">
                <a:solidFill>
                  <a:srgbClr val="151616"/>
                </a:solidFill>
                <a:latin typeface="Georgia"/>
                <a:cs typeface="Georgia"/>
              </a:rPr>
              <a:t>детей </a:t>
            </a:r>
            <a:r>
              <a:rPr sz="1250" spc="-5" dirty="0">
                <a:solidFill>
                  <a:srgbClr val="151616"/>
                </a:solidFill>
                <a:latin typeface="Georgia"/>
                <a:cs typeface="Georgia"/>
              </a:rPr>
              <a:t>в</a:t>
            </a:r>
            <a:r>
              <a:rPr sz="1250" spc="-114" dirty="0">
                <a:solidFill>
                  <a:srgbClr val="151616"/>
                </a:solidFill>
                <a:latin typeface="Georgia"/>
                <a:cs typeface="Georgia"/>
              </a:rPr>
              <a:t> </a:t>
            </a:r>
            <a:r>
              <a:rPr sz="1250" spc="10" dirty="0">
                <a:solidFill>
                  <a:srgbClr val="151616"/>
                </a:solidFill>
                <a:latin typeface="Georgia"/>
                <a:cs typeface="Georgia"/>
              </a:rPr>
              <a:t>номере)</a:t>
            </a:r>
            <a:endParaRPr sz="125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0" b="10682"/>
          <a:stretch/>
        </p:blipFill>
        <p:spPr>
          <a:xfrm>
            <a:off x="4443153" y="573740"/>
            <a:ext cx="2326465" cy="2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5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6207" y="507197"/>
            <a:ext cx="4767368" cy="5570756"/>
          </a:xfrm>
          <a:prstGeom prst="rect">
            <a:avLst/>
          </a:prstGeom>
          <a:ln w="25400">
            <a:solidFill>
              <a:srgbClr val="CEA24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Grand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e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 Hall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en-US" dirty="0" smtClean="0">
              <a:latin typeface="Engravers MT" panose="02090707080505020304" pitchFamily="18" charset="0"/>
            </a:endParaRPr>
          </a:p>
          <a:p>
            <a:r>
              <a:rPr lang="ru-RU" b="1" dirty="0" smtClean="0"/>
              <a:t>Аренда: </a:t>
            </a:r>
            <a:r>
              <a:rPr lang="ru-RU" dirty="0" smtClean="0"/>
              <a:t>5.000 руб.</a:t>
            </a:r>
            <a:r>
              <a:rPr lang="en-US" dirty="0" smtClean="0">
                <a:latin typeface="Engravers MT" panose="02090707080505020304" pitchFamily="18" charset="0"/>
              </a:rPr>
              <a:t>/</a:t>
            </a:r>
            <a:r>
              <a:rPr lang="ru-RU" dirty="0" smtClean="0"/>
              <a:t>день*</a:t>
            </a:r>
          </a:p>
          <a:p>
            <a:r>
              <a:rPr lang="ru-RU" b="1" dirty="0" smtClean="0"/>
              <a:t>Вместимость: </a:t>
            </a:r>
            <a:r>
              <a:rPr lang="ru-RU" dirty="0" smtClean="0"/>
              <a:t>до 200 человек</a:t>
            </a:r>
          </a:p>
          <a:p>
            <a:r>
              <a:rPr lang="ru-RU" b="1" dirty="0" smtClean="0"/>
              <a:t>Варианты рассадки: </a:t>
            </a:r>
            <a:r>
              <a:rPr lang="ru-RU" dirty="0" smtClean="0"/>
              <a:t>театр</a:t>
            </a:r>
            <a:r>
              <a:rPr lang="en-US" dirty="0" smtClean="0">
                <a:latin typeface="Engravers MT" panose="02090707080505020304" pitchFamily="18" charset="0"/>
              </a:rPr>
              <a:t>/</a:t>
            </a:r>
            <a:r>
              <a:rPr lang="ru-RU" dirty="0" smtClean="0"/>
              <a:t>класс</a:t>
            </a:r>
            <a:endParaRPr lang="en-US" dirty="0">
              <a:latin typeface="Engravers MT" panose="02090707080505020304" pitchFamily="18" charset="0"/>
            </a:endParaRPr>
          </a:p>
          <a:p>
            <a:r>
              <a:rPr lang="ru-RU" b="1" dirty="0" smtClean="0"/>
              <a:t>Площадь: </a:t>
            </a:r>
            <a:r>
              <a:rPr lang="ru-RU" dirty="0" smtClean="0"/>
              <a:t>259,7 м</a:t>
            </a:r>
            <a:r>
              <a:rPr lang="ru-RU" baseline="30000" dirty="0" smtClean="0"/>
              <a:t>2</a:t>
            </a:r>
            <a:endParaRPr lang="ru-RU" baseline="30000" dirty="0"/>
          </a:p>
          <a:p>
            <a:endParaRPr lang="ru-RU" baseline="30000" dirty="0"/>
          </a:p>
          <a:p>
            <a:r>
              <a:rPr lang="ru-RU" b="1" dirty="0" smtClean="0"/>
              <a:t>Техническое оснащение: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Мультимедийный проектор – </a:t>
            </a:r>
            <a:r>
              <a:rPr lang="en-US" sz="1200" dirty="0" smtClean="0">
                <a:latin typeface="Engravers MT" panose="02090707080505020304" pitchFamily="18" charset="0"/>
              </a:rPr>
              <a:t>Epson-EB-404BenQ MH750 Full HD 4500 Lumen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Экран – 250Х150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2 радиомикрофона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10 Настольных микрофонов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Ноутбук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Кондиционер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Статический свет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Сценический свет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Столы</a:t>
            </a:r>
            <a:r>
              <a:rPr lang="en-US" sz="1200" dirty="0" smtClean="0"/>
              <a:t>, </a:t>
            </a:r>
            <a:r>
              <a:rPr lang="en-US" sz="1200" dirty="0"/>
              <a:t>c</a:t>
            </a:r>
            <a:r>
              <a:rPr lang="ru-RU" sz="1200" dirty="0" smtClean="0"/>
              <a:t>тулья</a:t>
            </a:r>
            <a:endParaRPr lang="en-US" sz="1200" dirty="0" smtClean="0"/>
          </a:p>
          <a:p>
            <a:endParaRPr lang="en-US" dirty="0" smtClean="0"/>
          </a:p>
          <a:p>
            <a:r>
              <a:rPr lang="ru-RU" b="1" dirty="0" smtClean="0"/>
              <a:t>Дополнительные услуги: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Кофе-брейки от 150 руб.</a:t>
            </a:r>
            <a:r>
              <a:rPr lang="en-US" sz="1200" dirty="0" smtClean="0"/>
              <a:t>/</a:t>
            </a:r>
            <a:r>
              <a:rPr lang="ru-RU" sz="1200" dirty="0" smtClean="0"/>
              <a:t>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Обед и</a:t>
            </a:r>
            <a:r>
              <a:rPr lang="en-US" sz="1200" dirty="0" smtClean="0"/>
              <a:t>/</a:t>
            </a:r>
            <a:r>
              <a:rPr lang="ru-RU" sz="1200" dirty="0" smtClean="0"/>
              <a:t>или ужин 500 руб.</a:t>
            </a:r>
            <a:r>
              <a:rPr lang="en-US" sz="1200" dirty="0" smtClean="0"/>
              <a:t>/</a:t>
            </a:r>
            <a:r>
              <a:rPr lang="ru-RU" sz="1200" dirty="0" smtClean="0"/>
              <a:t>чел.</a:t>
            </a:r>
          </a:p>
          <a:p>
            <a:endParaRPr lang="ru-RU" sz="1600" dirty="0" smtClean="0"/>
          </a:p>
          <a:p>
            <a:r>
              <a:rPr lang="ru-RU" sz="1400" dirty="0" smtClean="0"/>
              <a:t>*</a:t>
            </a:r>
            <a:r>
              <a:rPr lang="ru-RU" sz="1200" dirty="0" smtClean="0"/>
              <a:t>С 10:00 до 18:00, свыше 8 часов 2</a:t>
            </a:r>
            <a:r>
              <a:rPr lang="en-US" sz="1200" dirty="0"/>
              <a:t>.</a:t>
            </a:r>
            <a:r>
              <a:rPr lang="ru-RU" sz="1200" dirty="0" smtClean="0"/>
              <a:t>000 рублей час. </a:t>
            </a:r>
            <a:endParaRPr lang="ru-RU" sz="1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03" y="2563108"/>
            <a:ext cx="5044900" cy="3362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33" y="667906"/>
            <a:ext cx="2590640" cy="1197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2" b="19129"/>
          <a:stretch/>
        </p:blipFill>
        <p:spPr>
          <a:xfrm rot="203870">
            <a:off x="8890149" y="5252915"/>
            <a:ext cx="3332365" cy="165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23" y="593070"/>
            <a:ext cx="3081313" cy="2055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21" y="3473545"/>
            <a:ext cx="4277781" cy="2853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76207" y="507197"/>
            <a:ext cx="4767368" cy="5570756"/>
          </a:xfrm>
          <a:prstGeom prst="rect">
            <a:avLst/>
          </a:prstGeom>
          <a:noFill/>
          <a:ln w="25400">
            <a:solidFill>
              <a:srgbClr val="CEA24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Altr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a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 Hall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en-US" dirty="0" smtClean="0">
              <a:latin typeface="Engravers MT" panose="02090707080505020304" pitchFamily="18" charset="0"/>
            </a:endParaRPr>
          </a:p>
          <a:p>
            <a:r>
              <a:rPr lang="ru-RU" b="1" dirty="0" smtClean="0"/>
              <a:t>Аренда: </a:t>
            </a:r>
            <a:r>
              <a:rPr lang="en-US" dirty="0"/>
              <a:t>3</a:t>
            </a:r>
            <a:r>
              <a:rPr lang="ru-RU" dirty="0" smtClean="0"/>
              <a:t>.000 руб.</a:t>
            </a:r>
            <a:r>
              <a:rPr lang="en-US" dirty="0" smtClean="0">
                <a:latin typeface="Engravers MT" panose="02090707080505020304" pitchFamily="18" charset="0"/>
              </a:rPr>
              <a:t>/</a:t>
            </a:r>
            <a:r>
              <a:rPr lang="ru-RU" dirty="0" smtClean="0"/>
              <a:t>день*</a:t>
            </a:r>
          </a:p>
          <a:p>
            <a:r>
              <a:rPr lang="ru-RU" b="1" dirty="0" smtClean="0"/>
              <a:t>Вместимость: </a:t>
            </a:r>
            <a:r>
              <a:rPr lang="ru-RU" dirty="0" smtClean="0"/>
              <a:t>до </a:t>
            </a:r>
            <a:r>
              <a:rPr lang="en-US" dirty="0" smtClean="0"/>
              <a:t>50</a:t>
            </a:r>
            <a:r>
              <a:rPr lang="ru-RU" dirty="0" smtClean="0"/>
              <a:t> человек</a:t>
            </a:r>
          </a:p>
          <a:p>
            <a:r>
              <a:rPr lang="ru-RU" b="1" dirty="0" smtClean="0"/>
              <a:t>Варианты рассадки: </a:t>
            </a:r>
            <a:r>
              <a:rPr lang="ru-RU" dirty="0" smtClean="0"/>
              <a:t>театр</a:t>
            </a:r>
            <a:r>
              <a:rPr lang="en-US" dirty="0" smtClean="0">
                <a:latin typeface="Engravers MT" panose="02090707080505020304" pitchFamily="18" charset="0"/>
              </a:rPr>
              <a:t>/</a:t>
            </a:r>
            <a:r>
              <a:rPr lang="ru-RU" dirty="0" smtClean="0"/>
              <a:t>класс</a:t>
            </a:r>
            <a:endParaRPr lang="en-US" dirty="0">
              <a:latin typeface="Engravers MT" panose="02090707080505020304" pitchFamily="18" charset="0"/>
            </a:endParaRPr>
          </a:p>
          <a:p>
            <a:r>
              <a:rPr lang="ru-RU" b="1" dirty="0" smtClean="0"/>
              <a:t>Площадь: </a:t>
            </a:r>
            <a:r>
              <a:rPr lang="ru-RU" dirty="0" smtClean="0"/>
              <a:t>59,</a:t>
            </a:r>
            <a:r>
              <a:rPr lang="en-US" dirty="0" smtClean="0"/>
              <a:t>8</a:t>
            </a:r>
            <a:r>
              <a:rPr lang="ru-RU" dirty="0" smtClean="0"/>
              <a:t> м</a:t>
            </a:r>
            <a:r>
              <a:rPr lang="ru-RU" baseline="30000" dirty="0" smtClean="0"/>
              <a:t>2</a:t>
            </a:r>
            <a:endParaRPr lang="ru-RU" baseline="30000" dirty="0"/>
          </a:p>
          <a:p>
            <a:endParaRPr lang="ru-RU" baseline="30000" dirty="0"/>
          </a:p>
          <a:p>
            <a:r>
              <a:rPr lang="ru-RU" b="1" dirty="0" smtClean="0"/>
              <a:t>Техническое оснащение: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Мультимедийный проектор – </a:t>
            </a:r>
            <a:r>
              <a:rPr lang="en-US" sz="1200" dirty="0" smtClean="0">
                <a:latin typeface="Engravers MT" panose="02090707080505020304" pitchFamily="18" charset="0"/>
              </a:rPr>
              <a:t>Epson-EB-404BenQ MH750 Full HD 4500 Lumen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Экран – 250Х150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1</a:t>
            </a:r>
            <a:r>
              <a:rPr lang="ru-RU" sz="1200" dirty="0" smtClean="0"/>
              <a:t> радиомикрофона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10 </a:t>
            </a:r>
            <a:r>
              <a:rPr lang="ru-RU" sz="1200" dirty="0"/>
              <a:t>н</a:t>
            </a:r>
            <a:r>
              <a:rPr lang="ru-RU" sz="1200" dirty="0" smtClean="0"/>
              <a:t>астольных микрофонов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Ноутбук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Кондиционер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Статический свет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Переносной </a:t>
            </a:r>
            <a:r>
              <a:rPr lang="ru-RU" sz="1200" dirty="0" err="1" smtClean="0"/>
              <a:t>флипчарт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Столы</a:t>
            </a:r>
            <a:r>
              <a:rPr lang="en-US" sz="1200" dirty="0" smtClean="0"/>
              <a:t>, </a:t>
            </a:r>
            <a:r>
              <a:rPr lang="en-US" sz="1200" dirty="0"/>
              <a:t>c</a:t>
            </a:r>
            <a:r>
              <a:rPr lang="ru-RU" sz="1200" dirty="0" smtClean="0"/>
              <a:t>тулья</a:t>
            </a:r>
            <a:endParaRPr lang="en-US" sz="1200" dirty="0" smtClean="0"/>
          </a:p>
          <a:p>
            <a:endParaRPr lang="en-US" dirty="0" smtClean="0"/>
          </a:p>
          <a:p>
            <a:r>
              <a:rPr lang="ru-RU" b="1" dirty="0" smtClean="0"/>
              <a:t>Дополнительные услуги: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Кофе-брейки от 150 руб.</a:t>
            </a:r>
            <a:r>
              <a:rPr lang="en-US" sz="1200" dirty="0" smtClean="0"/>
              <a:t>/</a:t>
            </a:r>
            <a:r>
              <a:rPr lang="ru-RU" sz="1200" dirty="0" smtClean="0"/>
              <a:t>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Обед и</a:t>
            </a:r>
            <a:r>
              <a:rPr lang="en-US" sz="1200" dirty="0" smtClean="0"/>
              <a:t>/</a:t>
            </a:r>
            <a:r>
              <a:rPr lang="ru-RU" sz="1200" dirty="0" smtClean="0"/>
              <a:t>или ужин 500 руб.</a:t>
            </a:r>
            <a:r>
              <a:rPr lang="en-US" sz="1200" dirty="0" smtClean="0"/>
              <a:t>/</a:t>
            </a:r>
            <a:r>
              <a:rPr lang="ru-RU" sz="1200" dirty="0" smtClean="0"/>
              <a:t>чел.</a:t>
            </a:r>
          </a:p>
          <a:p>
            <a:endParaRPr lang="ru-RU" sz="1600" dirty="0" smtClean="0"/>
          </a:p>
          <a:p>
            <a:r>
              <a:rPr lang="ru-RU" sz="1400" dirty="0" smtClean="0"/>
              <a:t>*</a:t>
            </a:r>
            <a:r>
              <a:rPr lang="ru-RU" sz="1200" dirty="0" smtClean="0"/>
              <a:t>С 10:00 до 18:00, свыше 8 часов </a:t>
            </a:r>
            <a:r>
              <a:rPr lang="en-US" sz="1200" dirty="0" smtClean="0"/>
              <a:t>1.</a:t>
            </a:r>
            <a:r>
              <a:rPr lang="ru-RU" sz="1200" dirty="0" smtClean="0"/>
              <a:t>000 рублей час. 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71" y="2044821"/>
            <a:ext cx="3464221" cy="2311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18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8826358" y="5026545"/>
            <a:ext cx="31799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ook Antiqua" panose="02040602050305030304" pitchFamily="18" charset="0"/>
              </a:rPr>
              <a:t>Горячий напиток + Вода + </a:t>
            </a:r>
            <a:r>
              <a:rPr lang="ru-RU" sz="1100" dirty="0" smtClean="0">
                <a:latin typeface="Book Antiqua" panose="02040602050305030304" pitchFamily="18" charset="0"/>
              </a:rPr>
              <a:t>Сок + Бисквит</a:t>
            </a:r>
            <a:r>
              <a:rPr lang="en-US" sz="1100" dirty="0" smtClean="0">
                <a:latin typeface="Book Antiqua" panose="02040602050305030304" pitchFamily="18" charset="0"/>
              </a:rPr>
              <a:t>/</a:t>
            </a:r>
            <a:r>
              <a:rPr lang="ru-RU" sz="1100" dirty="0" smtClean="0">
                <a:latin typeface="Book Antiqua" panose="02040602050305030304" pitchFamily="18" charset="0"/>
              </a:rPr>
              <a:t>Шарлотка + </a:t>
            </a:r>
            <a:r>
              <a:rPr lang="ru-RU" sz="1100" dirty="0">
                <a:latin typeface="Book Antiqua" panose="02040602050305030304" pitchFamily="18" charset="0"/>
              </a:rPr>
              <a:t>Кекс </a:t>
            </a:r>
            <a:r>
              <a:rPr lang="ru-RU" sz="1100" dirty="0" smtClean="0">
                <a:latin typeface="Book Antiqua" panose="02040602050305030304" pitchFamily="18" charset="0"/>
              </a:rPr>
              <a:t>с цукатами </a:t>
            </a:r>
            <a:r>
              <a:rPr lang="ru-RU" sz="1100" dirty="0">
                <a:latin typeface="Book Antiqua" panose="02040602050305030304" pitchFamily="18" charset="0"/>
              </a:rPr>
              <a:t>(1 шт.) + </a:t>
            </a:r>
            <a:r>
              <a:rPr lang="ru-RU" sz="1100" dirty="0" err="1">
                <a:latin typeface="Book Antiqua" panose="02040602050305030304" pitchFamily="18" charset="0"/>
              </a:rPr>
              <a:t>доп.ингредиенты</a:t>
            </a:r>
            <a:r>
              <a:rPr lang="ru-RU" sz="1100" dirty="0">
                <a:latin typeface="Book Antiqua" panose="02040602050305030304" pitchFamily="18" charset="0"/>
              </a:rPr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706" y="1432082"/>
            <a:ext cx="108564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 Antiqua" panose="02040602050305030304" pitchFamily="18" charset="0"/>
              </a:rPr>
              <a:t> Гранд </a:t>
            </a:r>
            <a:r>
              <a:rPr lang="ru-RU" dirty="0">
                <a:latin typeface="Book Antiqua" panose="02040602050305030304" pitchFamily="18" charset="0"/>
              </a:rPr>
              <a:t>Кафе </a:t>
            </a:r>
            <a:r>
              <a:rPr lang="ru-RU" sz="2000" b="1" dirty="0">
                <a:latin typeface="Book Antiqua" panose="02040602050305030304" pitchFamily="18" charset="0"/>
              </a:rPr>
              <a:t>«Деникинъ»</a:t>
            </a:r>
            <a:r>
              <a:rPr lang="en-US" sz="2000" b="1" dirty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это столетняя история исполнения русской кухни в современных реалиях. </a:t>
            </a:r>
            <a:endParaRPr lang="ru-RU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dirty="0" smtClean="0">
                <a:latin typeface="Book Antiqua" panose="02040602050305030304" pitchFamily="18" charset="0"/>
              </a:rPr>
              <a:t> Кафе не </a:t>
            </a:r>
            <a:r>
              <a:rPr lang="ru-RU" dirty="0">
                <a:latin typeface="Book Antiqua" panose="02040602050305030304" pitchFamily="18" charset="0"/>
              </a:rPr>
              <a:t>только сохранило историю вкуса, но также атмосферу того столетия, выразив историю русской иммигрирующей интеллигенции в общей концепции заведения</a:t>
            </a:r>
            <a:r>
              <a:rPr lang="ru-RU" dirty="0" smtClean="0">
                <a:latin typeface="Book Antiqua" panose="0204060205030503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Book Antiqua" panose="02040602050305030304" pitchFamily="18" charset="0"/>
              </a:rPr>
              <a:t> В кафе рады накормить и подарить уют гостям как по всему меню кухни, так и по спец. предложениям.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433" y="3909369"/>
            <a:ext cx="2021877" cy="2515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29" y="4150847"/>
            <a:ext cx="2674123" cy="2149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3" y="88007"/>
            <a:ext cx="2185270" cy="1364349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854333" y="3944021"/>
            <a:ext cx="2722364" cy="2563188"/>
            <a:chOff x="3104907" y="3816748"/>
            <a:chExt cx="2722364" cy="256318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" t="40075" r="79476" b="44270"/>
            <a:stretch/>
          </p:blipFill>
          <p:spPr>
            <a:xfrm>
              <a:off x="3156101" y="3816748"/>
              <a:ext cx="415637" cy="357447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7" t="61920" r="63819" b="23516"/>
            <a:stretch/>
          </p:blipFill>
          <p:spPr>
            <a:xfrm>
              <a:off x="3222578" y="4817128"/>
              <a:ext cx="312766" cy="35744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4" t="20779" r="63713" b="63202"/>
            <a:stretch/>
          </p:blipFill>
          <p:spPr>
            <a:xfrm>
              <a:off x="3172116" y="4261271"/>
              <a:ext cx="340822" cy="3657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520544" y="3839210"/>
              <a:ext cx="1665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Book Antiqua" panose="02040602050305030304" pitchFamily="18" charset="0"/>
                </a:rPr>
                <a:t>Обед 500 руб.*</a:t>
              </a:r>
              <a:endParaRPr lang="ru-RU" sz="1400" dirty="0">
                <a:latin typeface="Book Antiqua" panose="0204060205030503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65360" y="4838960"/>
              <a:ext cx="1665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ook Antiqua" panose="02040602050305030304" pitchFamily="18" charset="0"/>
                </a:rPr>
                <a:t>Ужин 500 руб</a:t>
              </a:r>
              <a:r>
                <a:rPr lang="ru-RU" sz="1400" dirty="0" smtClean="0">
                  <a:latin typeface="Book Antiqua" panose="02040602050305030304" pitchFamily="18" charset="0"/>
                </a:rPr>
                <a:t>.*</a:t>
              </a:r>
              <a:endParaRPr lang="ru-RU" sz="1400" dirty="0">
                <a:latin typeface="Book Antiqua" panose="0204060205030503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5303" y="4182186"/>
              <a:ext cx="2238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ook Antiqua" panose="02040602050305030304" pitchFamily="18" charset="0"/>
                </a:rPr>
                <a:t>Суп + Салат + Гарнир + Горячее + Напиток</a:t>
              </a: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4" t="20779" r="63713" b="63202"/>
            <a:stretch/>
          </p:blipFill>
          <p:spPr>
            <a:xfrm>
              <a:off x="3195776" y="5316556"/>
              <a:ext cx="340822" cy="36576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535344" y="5255505"/>
              <a:ext cx="2195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ook Antiqua" panose="02040602050305030304" pitchFamily="18" charset="0"/>
                </a:rPr>
                <a:t>Салат + Гарнир + Горячее + Напиток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7" t="39570" r="58759" b="42226"/>
            <a:stretch/>
          </p:blipFill>
          <p:spPr>
            <a:xfrm>
              <a:off x="3104907" y="5922817"/>
              <a:ext cx="490451" cy="41563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520544" y="5887493"/>
              <a:ext cx="23067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Book Antiqua" panose="02040602050305030304" pitchFamily="18" charset="0"/>
                </a:rPr>
                <a:t>* </a:t>
              </a:r>
              <a:r>
                <a:rPr lang="ru-RU" sz="1200" dirty="0" smtClean="0">
                  <a:latin typeface="Book Antiqua" panose="02040602050305030304" pitchFamily="18" charset="0"/>
                </a:rPr>
                <a:t>Возможность </a:t>
              </a:r>
              <a:r>
                <a:rPr lang="ru-RU" sz="1200" dirty="0">
                  <a:latin typeface="Book Antiqua" panose="02040602050305030304" pitchFamily="18" charset="0"/>
                </a:rPr>
                <a:t>выбрать </a:t>
              </a:r>
              <a:r>
                <a:rPr lang="ru-RU" sz="1200" dirty="0" smtClean="0">
                  <a:latin typeface="Book Antiqua" panose="02040602050305030304" pitchFamily="18" charset="0"/>
                </a:rPr>
                <a:t>блюда и доп. </a:t>
              </a:r>
              <a:r>
                <a:rPr lang="ru-RU" sz="1200" dirty="0" err="1" smtClean="0">
                  <a:latin typeface="Book Antiqua" panose="02040602050305030304" pitchFamily="18" charset="0"/>
                </a:rPr>
                <a:t>ингрединты</a:t>
              </a:r>
              <a:endParaRPr lang="ru-RU" sz="1200" dirty="0">
                <a:latin typeface="Book Antiqua" panose="02040602050305030304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3206790" y="4724073"/>
              <a:ext cx="2409008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3281038" y="5824684"/>
              <a:ext cx="2409008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43" name="Прямая соединительная линия 42"/>
          <p:cNvCxnSpPr/>
          <p:nvPr/>
        </p:nvCxnSpPr>
        <p:spPr>
          <a:xfrm flipH="1">
            <a:off x="8937313" y="5635340"/>
            <a:ext cx="240900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812346" y="4263626"/>
            <a:ext cx="3193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Book Antiqua" panose="02040602050305030304" pitchFamily="18" charset="0"/>
              </a:rPr>
              <a:t>Горячий напиток + Вода + Безе</a:t>
            </a:r>
            <a:r>
              <a:rPr lang="en-US" sz="1100" dirty="0" smtClean="0">
                <a:latin typeface="Book Antiqua" panose="02040602050305030304" pitchFamily="18" charset="0"/>
              </a:rPr>
              <a:t>/</a:t>
            </a:r>
            <a:r>
              <a:rPr lang="ru-RU" sz="1100" dirty="0" smtClean="0">
                <a:latin typeface="Book Antiqua" panose="02040602050305030304" pitchFamily="18" charset="0"/>
              </a:rPr>
              <a:t>Зефир + Кекс морковный (1 шт.) + </a:t>
            </a:r>
            <a:r>
              <a:rPr lang="ru-RU" sz="1100" dirty="0" err="1" smtClean="0">
                <a:latin typeface="Book Antiqua" panose="02040602050305030304" pitchFamily="18" charset="0"/>
              </a:rPr>
              <a:t>доп.ингредиенты</a:t>
            </a:r>
            <a:r>
              <a:rPr lang="ru-RU" sz="1100" dirty="0" smtClean="0">
                <a:latin typeface="Book Antiqua" panose="02040602050305030304" pitchFamily="18" charset="0"/>
              </a:rPr>
              <a:t>*</a:t>
            </a:r>
            <a:endParaRPr lang="ru-RU" sz="1100" dirty="0">
              <a:latin typeface="Book Antiqua" panose="0204060205030503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8937313" y="4734861"/>
            <a:ext cx="240900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799432" y="3975839"/>
            <a:ext cx="2125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 Antiqua" panose="02040602050305030304" pitchFamily="18" charset="0"/>
              </a:rPr>
              <a:t>Кофе-брейк  150 руб.</a:t>
            </a:r>
            <a:endParaRPr lang="ru-RU" sz="1400" dirty="0">
              <a:latin typeface="Book Antiqua" panose="0204060205030503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4" t="20779" r="63713" b="63202"/>
          <a:stretch/>
        </p:blipFill>
        <p:spPr>
          <a:xfrm>
            <a:off x="8427093" y="4364682"/>
            <a:ext cx="314331" cy="3373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40778" r="45643" b="46258"/>
          <a:stretch/>
        </p:blipFill>
        <p:spPr>
          <a:xfrm>
            <a:off x="8361658" y="3942521"/>
            <a:ext cx="463348" cy="4221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812346" y="4775210"/>
            <a:ext cx="2125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</a:rPr>
              <a:t>Кофе-брейк  </a:t>
            </a:r>
            <a:r>
              <a:rPr lang="ru-RU" sz="1400" dirty="0" smtClean="0">
                <a:latin typeface="Book Antiqua" panose="02040602050305030304" pitchFamily="18" charset="0"/>
              </a:rPr>
              <a:t>250 </a:t>
            </a:r>
            <a:r>
              <a:rPr lang="ru-RU" sz="1400" dirty="0">
                <a:latin typeface="Book Antiqua" panose="02040602050305030304" pitchFamily="18" charset="0"/>
              </a:rPr>
              <a:t>руб.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4" t="20779" r="63713" b="63202"/>
          <a:stretch/>
        </p:blipFill>
        <p:spPr>
          <a:xfrm>
            <a:off x="8439720" y="5164780"/>
            <a:ext cx="314331" cy="33733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t="40778" r="45643" b="46258"/>
          <a:stretch/>
        </p:blipFill>
        <p:spPr>
          <a:xfrm>
            <a:off x="8361658" y="4718522"/>
            <a:ext cx="451698" cy="411546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8377970" y="5535706"/>
            <a:ext cx="3814030" cy="1125469"/>
            <a:chOff x="8439242" y="4610692"/>
            <a:chExt cx="3814030" cy="1125469"/>
          </a:xfrm>
        </p:grpSpPr>
        <p:sp>
          <p:nvSpPr>
            <p:cNvPr id="49" name="TextBox 48"/>
            <p:cNvSpPr txBox="1"/>
            <p:nvPr/>
          </p:nvSpPr>
          <p:spPr>
            <a:xfrm>
              <a:off x="8903941" y="4962277"/>
              <a:ext cx="33493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Book Antiqua" panose="02040602050305030304" pitchFamily="18" charset="0"/>
                </a:rPr>
                <a:t>Горячий напиток + Вода + </a:t>
              </a:r>
              <a:r>
                <a:rPr lang="ru-RU" sz="1100" dirty="0" err="1" smtClean="0">
                  <a:latin typeface="Book Antiqua" panose="02040602050305030304" pitchFamily="18" charset="0"/>
                </a:rPr>
                <a:t>Штрудель</a:t>
              </a:r>
              <a:r>
                <a:rPr lang="ru-RU" sz="1100" dirty="0" smtClean="0">
                  <a:latin typeface="Book Antiqua" panose="02040602050305030304" pitchFamily="18" charset="0"/>
                </a:rPr>
                <a:t> с маком</a:t>
              </a:r>
              <a:r>
                <a:rPr lang="en-US" sz="1100" dirty="0" smtClean="0">
                  <a:latin typeface="Book Antiqua" panose="02040602050305030304" pitchFamily="18" charset="0"/>
                </a:rPr>
                <a:t>/</a:t>
              </a:r>
              <a:r>
                <a:rPr lang="ru-RU" sz="1100" dirty="0" smtClean="0">
                  <a:latin typeface="Book Antiqua" panose="02040602050305030304" pitchFamily="18" charset="0"/>
                </a:rPr>
                <a:t>вишней</a:t>
              </a:r>
              <a:r>
                <a:rPr lang="en-US" sz="1100" dirty="0" smtClean="0">
                  <a:latin typeface="Book Antiqua" panose="02040602050305030304" pitchFamily="18" charset="0"/>
                </a:rPr>
                <a:t>/</a:t>
              </a:r>
              <a:r>
                <a:rPr lang="ru-RU" sz="1100" dirty="0" smtClean="0">
                  <a:latin typeface="Book Antiqua" panose="02040602050305030304" pitchFamily="18" charset="0"/>
                </a:rPr>
                <a:t>яблоком + Тосты «</a:t>
              </a:r>
              <a:r>
                <a:rPr lang="ru-RU" sz="1100" dirty="0" err="1" smtClean="0">
                  <a:latin typeface="Book Antiqua" panose="02040602050305030304" pitchFamily="18" charset="0"/>
                </a:rPr>
                <a:t>Крок</a:t>
              </a:r>
              <a:r>
                <a:rPr lang="ru-RU" sz="1100" dirty="0" smtClean="0">
                  <a:latin typeface="Book Antiqua" panose="02040602050305030304" pitchFamily="18" charset="0"/>
                </a:rPr>
                <a:t> Мадам</a:t>
              </a:r>
              <a:r>
                <a:rPr lang="en-US" sz="1100" dirty="0" smtClean="0">
                  <a:latin typeface="Book Antiqua" panose="02040602050305030304" pitchFamily="18" charset="0"/>
                </a:rPr>
                <a:t>/ </a:t>
              </a:r>
              <a:r>
                <a:rPr lang="ru-RU" sz="1100" dirty="0" err="1" smtClean="0">
                  <a:latin typeface="Book Antiqua" panose="02040602050305030304" pitchFamily="18" charset="0"/>
                </a:rPr>
                <a:t>Крок</a:t>
              </a:r>
              <a:r>
                <a:rPr lang="ru-RU" sz="1100" dirty="0" smtClean="0">
                  <a:latin typeface="Book Antiqua" panose="02040602050305030304" pitchFamily="18" charset="0"/>
                </a:rPr>
                <a:t> Месье + Эклеры с кремом + </a:t>
              </a:r>
              <a:r>
                <a:rPr lang="ru-RU" sz="1100" dirty="0" err="1" smtClean="0">
                  <a:latin typeface="Book Antiqua" panose="02040602050305030304" pitchFamily="18" charset="0"/>
                </a:rPr>
                <a:t>доп.ингредиенты</a:t>
              </a:r>
              <a:r>
                <a:rPr lang="ru-RU" sz="1100" dirty="0">
                  <a:latin typeface="Book Antiqua" panose="02040602050305030304" pitchFamily="18" charset="0"/>
                </a:rPr>
                <a:t>*</a:t>
              </a: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8998585" y="5736161"/>
              <a:ext cx="2409008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8903942" y="4710326"/>
              <a:ext cx="2125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ook Antiqua" panose="02040602050305030304" pitchFamily="18" charset="0"/>
                </a:rPr>
                <a:t>Кофе-брейк  3</a:t>
              </a:r>
              <a:r>
                <a:rPr lang="ru-RU" sz="1400" dirty="0" smtClean="0">
                  <a:latin typeface="Book Antiqua" panose="02040602050305030304" pitchFamily="18" charset="0"/>
                </a:rPr>
                <a:t>50 </a:t>
              </a:r>
              <a:r>
                <a:rPr lang="ru-RU" sz="1400" dirty="0">
                  <a:latin typeface="Book Antiqua" panose="02040602050305030304" pitchFamily="18" charset="0"/>
                </a:rPr>
                <a:t>руб.</a:t>
              </a: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4" t="20779" r="63713" b="63202"/>
            <a:stretch/>
          </p:blipFill>
          <p:spPr>
            <a:xfrm>
              <a:off x="8517304" y="5056950"/>
              <a:ext cx="314331" cy="337331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23" t="40778" r="45643" b="46258"/>
            <a:stretch/>
          </p:blipFill>
          <p:spPr>
            <a:xfrm>
              <a:off x="8439242" y="4610692"/>
              <a:ext cx="451698" cy="411546"/>
            </a:xfrm>
            <a:prstGeom prst="rect">
              <a:avLst/>
            </a:prstGeom>
          </p:spPr>
        </p:pic>
      </p:grpSp>
      <p:sp>
        <p:nvSpPr>
          <p:cNvPr id="59" name="object 4"/>
          <p:cNvSpPr/>
          <p:nvPr/>
        </p:nvSpPr>
        <p:spPr>
          <a:xfrm>
            <a:off x="3983491" y="3156718"/>
            <a:ext cx="3140076" cy="498053"/>
          </a:xfrm>
          <a:custGeom>
            <a:avLst/>
            <a:gdLst/>
            <a:ahLst/>
            <a:cxnLst/>
            <a:rect l="l" t="t" r="r" b="b"/>
            <a:pathLst>
              <a:path w="2919095" h="259079">
                <a:moveTo>
                  <a:pt x="2846978" y="0"/>
                </a:moveTo>
                <a:lnTo>
                  <a:pt x="0" y="0"/>
                </a:lnTo>
                <a:lnTo>
                  <a:pt x="0" y="259080"/>
                </a:lnTo>
                <a:lnTo>
                  <a:pt x="2846978" y="259080"/>
                </a:lnTo>
                <a:lnTo>
                  <a:pt x="2874922" y="253395"/>
                </a:lnTo>
                <a:lnTo>
                  <a:pt x="2897816" y="237921"/>
                </a:lnTo>
                <a:lnTo>
                  <a:pt x="2913289" y="215028"/>
                </a:lnTo>
                <a:lnTo>
                  <a:pt x="2918974" y="187083"/>
                </a:lnTo>
                <a:lnTo>
                  <a:pt x="2918974" y="72009"/>
                </a:lnTo>
                <a:lnTo>
                  <a:pt x="2913293" y="44062"/>
                </a:lnTo>
                <a:lnTo>
                  <a:pt x="2897825" y="21164"/>
                </a:lnTo>
                <a:lnTo>
                  <a:pt x="2874933" y="5686"/>
                </a:lnTo>
                <a:lnTo>
                  <a:pt x="2846978" y="0"/>
                </a:lnTo>
                <a:close/>
              </a:path>
            </a:pathLst>
          </a:custGeom>
          <a:solidFill>
            <a:srgbClr val="C0AA6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3983491" y="2742964"/>
            <a:ext cx="66432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Дополнительные услуги:</a:t>
            </a:r>
            <a:endParaRPr lang="ru-RU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5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0" b="10682"/>
          <a:stretch/>
        </p:blipFill>
        <p:spPr>
          <a:xfrm>
            <a:off x="5021805" y="426924"/>
            <a:ext cx="2326465" cy="263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5604" y="45636"/>
            <a:ext cx="322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Проживание</a:t>
            </a:r>
            <a:endParaRPr lang="ru-RU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30"/>
          <a:stretch/>
        </p:blipFill>
        <p:spPr>
          <a:xfrm>
            <a:off x="0" y="6425738"/>
            <a:ext cx="12192000" cy="43226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70837" y="1059525"/>
            <a:ext cx="5825163" cy="2579612"/>
            <a:chOff x="1523285" y="1146912"/>
            <a:chExt cx="6260201" cy="2579612"/>
          </a:xfrm>
        </p:grpSpPr>
        <p:sp>
          <p:nvSpPr>
            <p:cNvPr id="30" name="object 3"/>
            <p:cNvSpPr/>
            <p:nvPr/>
          </p:nvSpPr>
          <p:spPr>
            <a:xfrm>
              <a:off x="1523285" y="1146912"/>
              <a:ext cx="2009139" cy="360045"/>
            </a:xfrm>
            <a:custGeom>
              <a:avLst/>
              <a:gdLst/>
              <a:ahLst/>
              <a:cxnLst/>
              <a:rect l="l" t="t" r="r" b="b"/>
              <a:pathLst>
                <a:path w="2009139" h="360044">
                  <a:moveTo>
                    <a:pt x="1900547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1900547" y="359994"/>
                  </a:lnTo>
                  <a:lnTo>
                    <a:pt x="1942480" y="351471"/>
                  </a:lnTo>
                  <a:lnTo>
                    <a:pt x="1976821" y="328268"/>
                  </a:lnTo>
                  <a:lnTo>
                    <a:pt x="2000025" y="293927"/>
                  </a:lnTo>
                  <a:lnTo>
                    <a:pt x="2008548" y="251993"/>
                  </a:lnTo>
                  <a:lnTo>
                    <a:pt x="2008548" y="107988"/>
                  </a:lnTo>
                  <a:lnTo>
                    <a:pt x="2000025" y="66056"/>
                  </a:lnTo>
                  <a:lnTo>
                    <a:pt x="1976821" y="31719"/>
                  </a:lnTo>
                  <a:lnTo>
                    <a:pt x="1942480" y="8520"/>
                  </a:lnTo>
                  <a:lnTo>
                    <a:pt x="1900547" y="0"/>
                  </a:lnTo>
                  <a:close/>
                </a:path>
              </a:pathLst>
            </a:custGeom>
            <a:solidFill>
              <a:srgbClr val="C4AE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5"/>
            <p:cNvSpPr txBox="1"/>
            <p:nvPr/>
          </p:nvSpPr>
          <p:spPr>
            <a:xfrm>
              <a:off x="1523285" y="1183007"/>
              <a:ext cx="3331347" cy="254351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2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"</a:t>
              </a:r>
              <a:r>
                <a:rPr kumimoji="0" sz="1200" b="1" i="0" u="none" strike="noStrike" kern="1200" cap="none" spc="-20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Гагарин</a:t>
              </a:r>
              <a:r>
                <a:rPr kumimoji="0" sz="1200" b="1" i="0" u="none" strike="noStrike" kern="1200" cap="none" spc="-2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"</a:t>
              </a:r>
              <a:r>
                <a:rPr kumimoji="0" sz="1200" b="1" i="0" u="none" strike="noStrike" kern="1200" cap="none" spc="-16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</a:t>
              </a:r>
              <a:r>
                <a:rPr kumimoji="0" sz="12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Suite</a:t>
              </a:r>
              <a:endPara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270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20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Однокомнатный </a:t>
              </a:r>
              <a:r>
                <a:rPr kumimoji="0" sz="1200" b="0" i="0" u="none" strike="noStrike" kern="1200" cap="none" spc="-2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номер, </a:t>
              </a:r>
              <a:r>
                <a:rPr kumimoji="0" sz="1200" b="0" i="0" u="none" strike="noStrike" kern="1200" cap="none" spc="-7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40 </a:t>
              </a:r>
              <a:r>
                <a:rPr kumimoji="0" sz="1200" b="0" i="0" u="none" strike="noStrike" kern="1200" cap="none" spc="-3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кв.</a:t>
              </a:r>
              <a:r>
                <a:rPr kumimoji="0" sz="1200" b="0" i="0" u="none" strike="noStrike" kern="1200" cap="none" spc="8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 </a:t>
              </a:r>
              <a:r>
                <a:rPr kumimoji="0" sz="1200" b="0" i="0" u="none" strike="noStrike" kern="1200" cap="none" spc="-3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м.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2700" marR="5080" lvl="0" indent="0" algn="just" defTabSz="914400" rtl="0" eaLnBrk="1" fontAlgn="auto" latinLnBrk="0" hangingPunct="1">
                <a:lnSpc>
                  <a:spcPct val="101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7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В </a:t>
              </a:r>
              <a:r>
                <a:rPr kumimoji="0" sz="1200" b="0" i="0" u="none" strike="noStrike" kern="1200" cap="none" spc="-2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номере: </a:t>
              </a:r>
              <a:r>
                <a:rPr kumimoji="0" sz="1200" b="0" i="0" u="none" strike="noStrike" kern="1200" cap="none" spc="-30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двуспальная </a:t>
              </a:r>
              <a:r>
                <a:rPr kumimoji="0" sz="1200" b="0" i="0" u="none" strike="noStrike" kern="1200" cap="none" spc="-20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кровать, </a:t>
              </a:r>
              <a:r>
                <a:rPr kumimoji="0" sz="1200" b="0" i="0" u="none" strike="noStrike" kern="1200" cap="none" spc="-2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диван, </a:t>
              </a:r>
              <a:r>
                <a:rPr kumimoji="0" sz="1200" b="0" i="0" u="none" strike="noStrike" kern="1200" cap="none" spc="-60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шкаф, </a:t>
              </a:r>
              <a:r>
                <a:rPr kumimoji="0" sz="1200" b="0" i="0" u="none" strike="noStrike" kern="1200" cap="none" spc="-20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телевизор,  </a:t>
              </a:r>
              <a:r>
                <a:rPr kumimoji="0" sz="1200" b="0" i="0" u="none" strike="noStrike" kern="1200" cap="none" spc="-2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барная </a:t>
              </a:r>
              <a:r>
                <a:rPr kumimoji="0" sz="1200" b="0" i="0" u="none" strike="noStrike" kern="1200" cap="none" spc="-1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стойка, </a:t>
              </a:r>
              <a:r>
                <a:rPr kumimoji="0" sz="1200" b="0" i="0" u="none" strike="noStrike" kern="1200" cap="none" spc="-2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чайник, </a:t>
              </a:r>
              <a:r>
                <a:rPr kumimoji="0" sz="1200" b="0" i="0" u="none" strike="noStrike" kern="1200" cap="none" spc="-30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холодильник, </a:t>
              </a:r>
              <a:r>
                <a:rPr kumimoji="0" sz="1200" b="0" i="0" u="none" strike="noStrike" kern="1200" cap="none" spc="-3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сейф,</a:t>
              </a:r>
              <a:r>
                <a:rPr kumimoji="0" sz="1200" b="0" i="0" u="none" strike="noStrike" kern="1200" cap="none" spc="-30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 </a:t>
              </a:r>
              <a:r>
                <a:rPr kumimoji="0" sz="1200" b="0" i="0" u="none" strike="noStrike" kern="1200" cap="none" spc="-20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кондиционер.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2700" marR="944244" lvl="0" indent="0" algn="just" defTabSz="914400" rtl="0" eaLnBrk="1" fontAlgn="auto" latinLnBrk="0" hangingPunct="1">
                <a:lnSpc>
                  <a:spcPct val="101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30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Санузел: </a:t>
              </a:r>
              <a:r>
                <a:rPr kumimoji="0" sz="1200" b="0" i="0" u="none" strike="noStrike" kern="1200" cap="none" spc="-2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ванна, </a:t>
              </a:r>
              <a:r>
                <a:rPr kumimoji="0" sz="1200" b="0" i="0" u="none" strike="noStrike" kern="1200" cap="none" spc="-20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туалет, </a:t>
              </a:r>
              <a:r>
                <a:rPr kumimoji="0" sz="1200" b="0" i="0" u="none" strike="noStrike" kern="1200" cap="none" spc="-3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фен, халаты, </a:t>
              </a:r>
              <a:r>
                <a:rPr kumimoji="0" sz="1200" b="0" i="0" u="none" strike="noStrike" kern="1200" cap="none" spc="-2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тапочки,  мини</a:t>
              </a:r>
              <a:r>
                <a:rPr kumimoji="0" sz="1200" b="0" i="0" u="none" strike="noStrike" kern="1200" cap="none" spc="-3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 </a:t>
              </a:r>
              <a:r>
                <a:rPr kumimoji="0" sz="1200" b="0" i="0" u="none" strike="noStrike" kern="1200" cap="none" spc="-30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парфюмерия.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270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3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Балкон </a:t>
              </a:r>
              <a:r>
                <a:rPr kumimoji="0" sz="1200" b="0" i="0" u="none" strike="noStrike" kern="1200" cap="none" spc="10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с </a:t>
              </a:r>
              <a:r>
                <a:rPr kumimoji="0" sz="1200" b="0" i="0" u="none" strike="noStrike" kern="1200" cap="none" spc="-2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видом на</a:t>
              </a:r>
              <a:r>
                <a:rPr kumimoji="0" sz="1200" b="0" i="0" u="none" strike="noStrike" kern="1200" cap="none" spc="-110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 </a:t>
              </a:r>
              <a:r>
                <a:rPr kumimoji="0" sz="1200" b="0" i="0" u="none" strike="noStrike" kern="1200" cap="none" spc="-25" normalizeH="0" baseline="0" noProof="0" dirty="0">
                  <a:ln>
                    <a:noFill/>
                  </a:ln>
                  <a:solidFill>
                    <a:srgbClr val="151616"/>
                  </a:solidFill>
                  <a:effectLst/>
                  <a:uLnTx/>
                  <a:uFillTx/>
                  <a:latin typeface="Georgia"/>
                  <a:ea typeface="+mn-ea"/>
                  <a:cs typeface="Georgia"/>
                </a:rPr>
                <a:t>набережную.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endParaRPr>
            </a:p>
          </p:txBody>
        </p:sp>
        <p:sp>
          <p:nvSpPr>
            <p:cNvPr id="34" name="object 7"/>
            <p:cNvSpPr/>
            <p:nvPr/>
          </p:nvSpPr>
          <p:spPr>
            <a:xfrm>
              <a:off x="4900920" y="1223352"/>
              <a:ext cx="2882566" cy="24144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193344" y="1034717"/>
            <a:ext cx="5717649" cy="2710543"/>
            <a:chOff x="1523274" y="3956406"/>
            <a:chExt cx="8847322" cy="2581280"/>
          </a:xfrm>
        </p:grpSpPr>
        <p:sp>
          <p:nvSpPr>
            <p:cNvPr id="31" name="object 4"/>
            <p:cNvSpPr/>
            <p:nvPr/>
          </p:nvSpPr>
          <p:spPr>
            <a:xfrm>
              <a:off x="1523274" y="3956406"/>
              <a:ext cx="2009139" cy="360045"/>
            </a:xfrm>
            <a:custGeom>
              <a:avLst/>
              <a:gdLst/>
              <a:ahLst/>
              <a:cxnLst/>
              <a:rect l="l" t="t" r="r" b="b"/>
              <a:pathLst>
                <a:path w="2009139" h="360045">
                  <a:moveTo>
                    <a:pt x="1900558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1900558" y="359994"/>
                  </a:lnTo>
                  <a:lnTo>
                    <a:pt x="1942492" y="351471"/>
                  </a:lnTo>
                  <a:lnTo>
                    <a:pt x="1976833" y="328268"/>
                  </a:lnTo>
                  <a:lnTo>
                    <a:pt x="2000037" y="293927"/>
                  </a:lnTo>
                  <a:lnTo>
                    <a:pt x="2008559" y="251993"/>
                  </a:lnTo>
                  <a:lnTo>
                    <a:pt x="2008559" y="107988"/>
                  </a:lnTo>
                  <a:lnTo>
                    <a:pt x="2000037" y="66056"/>
                  </a:lnTo>
                  <a:lnTo>
                    <a:pt x="1976833" y="31719"/>
                  </a:lnTo>
                  <a:lnTo>
                    <a:pt x="1942492" y="8520"/>
                  </a:lnTo>
                  <a:lnTo>
                    <a:pt x="1900558" y="0"/>
                  </a:lnTo>
                  <a:close/>
                </a:path>
              </a:pathLst>
            </a:custGeom>
            <a:solidFill>
              <a:srgbClr val="C4AE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6"/>
            <p:cNvSpPr txBox="1"/>
            <p:nvPr/>
          </p:nvSpPr>
          <p:spPr>
            <a:xfrm>
              <a:off x="1560101" y="3980031"/>
              <a:ext cx="4708275" cy="25576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1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"Деникин"</a:t>
              </a:r>
              <a:r>
                <a:rPr kumimoji="0" sz="1200" b="1" i="0" u="none" strike="noStrike" kern="1200" cap="none" spc="-16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</a:t>
              </a:r>
              <a:r>
                <a:rPr kumimoji="0" sz="1200" b="1" i="0" u="none" strike="noStrike" kern="1200" cap="none" spc="-1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Suite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2700" marR="0" algn="l">
                <a:lnSpc>
                  <a:spcPct val="100000"/>
                </a:lnSpc>
                <a:spcBef>
                  <a:spcPts val="0"/>
                </a:spcBef>
              </a:pPr>
              <a:r>
                <a:rPr sz="1200" dirty="0">
                  <a:solidFill>
                    <a:prstClr val="black"/>
                  </a:solidFill>
                  <a:latin typeface="Georgia" panose="02040502050405020303" pitchFamily="18" charset="0"/>
                  <a:cs typeface="Times New Roman"/>
                </a:rPr>
                <a:t>Двухкомнатный номер, 40 кв. м.</a:t>
              </a:r>
            </a:p>
            <a:p>
              <a:pPr marL="0" marR="0" algn="l">
                <a:lnSpc>
                  <a:spcPct val="100000"/>
                </a:lnSpc>
                <a:spcBef>
                  <a:spcPts val="3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marR="5080" algn="l">
                <a:lnSpc>
                  <a:spcPct val="101699"/>
                </a:lnSpc>
                <a:spcBef>
                  <a:spcPts val="0"/>
                </a:spcBef>
              </a:pPr>
              <a:r>
                <a:rPr sz="1200" dirty="0">
                  <a:solidFill>
                    <a:prstClr val="black"/>
                  </a:solidFill>
                  <a:latin typeface="Georgia" panose="02040502050405020303" pitchFamily="18" charset="0"/>
                  <a:cs typeface="Times New Roman"/>
                </a:rPr>
                <a:t>В номере: двуспальная кровать, диван, шкаф, комод,  столик, телевизор, чайник, холодильник, сейф,  кондиционер.</a:t>
              </a:r>
            </a:p>
            <a:p>
              <a:pPr marL="0" marR="0" algn="l">
                <a:lnSpc>
                  <a:spcPct val="100000"/>
                </a:lnSpc>
                <a:spcBef>
                  <a:spcPts val="3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marR="523240" algn="l">
                <a:lnSpc>
                  <a:spcPct val="101699"/>
                </a:lnSpc>
                <a:spcBef>
                  <a:spcPts val="0"/>
                </a:spcBef>
              </a:pPr>
              <a:r>
                <a:rPr sz="1200" dirty="0">
                  <a:solidFill>
                    <a:prstClr val="black"/>
                  </a:solidFill>
                  <a:latin typeface="Georgia" panose="02040502050405020303" pitchFamily="18" charset="0"/>
                  <a:cs typeface="Times New Roman"/>
                </a:rPr>
                <a:t>Санузел: ванна, туалет, фен, халаты, тапочки,  мини парфюмерия.</a:t>
              </a:r>
            </a:p>
            <a:p>
              <a:pPr marL="0" marR="0" algn="l">
                <a:lnSpc>
                  <a:spcPct val="100000"/>
                </a:lnSpc>
                <a:spcBef>
                  <a:spcPts val="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marR="0" algn="l">
                <a:lnSpc>
                  <a:spcPct val="100000"/>
                </a:lnSpc>
                <a:spcBef>
                  <a:spcPts val="0"/>
                </a:spcBef>
              </a:pPr>
              <a:r>
                <a:rPr sz="1200" dirty="0">
                  <a:solidFill>
                    <a:prstClr val="black"/>
                  </a:solidFill>
                  <a:latin typeface="Georgia" panose="02040502050405020303" pitchFamily="18" charset="0"/>
                  <a:cs typeface="Times New Roman"/>
                </a:rPr>
                <a:t>Балкон с видом на набережную.</a:t>
              </a:r>
            </a:p>
          </p:txBody>
        </p:sp>
        <p:sp>
          <p:nvSpPr>
            <p:cNvPr id="35" name="object 8"/>
            <p:cNvSpPr/>
            <p:nvPr/>
          </p:nvSpPr>
          <p:spPr>
            <a:xfrm>
              <a:off x="6268377" y="4088232"/>
              <a:ext cx="4102219" cy="23235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12263" y="3858885"/>
            <a:ext cx="5883737" cy="2393881"/>
            <a:chOff x="1525673" y="1147217"/>
            <a:chExt cx="8800074" cy="2896976"/>
          </a:xfrm>
        </p:grpSpPr>
        <p:sp>
          <p:nvSpPr>
            <p:cNvPr id="40" name="object 3"/>
            <p:cNvSpPr/>
            <p:nvPr/>
          </p:nvSpPr>
          <p:spPr>
            <a:xfrm>
              <a:off x="1525673" y="1150506"/>
              <a:ext cx="2367280" cy="360045"/>
            </a:xfrm>
            <a:custGeom>
              <a:avLst/>
              <a:gdLst/>
              <a:ahLst/>
              <a:cxnLst/>
              <a:rect l="l" t="t" r="r" b="b"/>
              <a:pathLst>
                <a:path w="2367280" h="360044">
                  <a:moveTo>
                    <a:pt x="2259015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2259015" y="359994"/>
                  </a:lnTo>
                  <a:lnTo>
                    <a:pt x="2300954" y="351472"/>
                  </a:lnTo>
                  <a:lnTo>
                    <a:pt x="2335294" y="328269"/>
                  </a:lnTo>
                  <a:lnTo>
                    <a:pt x="2358495" y="293932"/>
                  </a:lnTo>
                  <a:lnTo>
                    <a:pt x="2367015" y="252006"/>
                  </a:lnTo>
                  <a:lnTo>
                    <a:pt x="2367015" y="108000"/>
                  </a:lnTo>
                  <a:lnTo>
                    <a:pt x="2358495" y="66067"/>
                  </a:lnTo>
                  <a:lnTo>
                    <a:pt x="2335294" y="31726"/>
                  </a:lnTo>
                  <a:lnTo>
                    <a:pt x="2300954" y="8522"/>
                  </a:lnTo>
                  <a:lnTo>
                    <a:pt x="2259015" y="0"/>
                  </a:lnTo>
                  <a:close/>
                </a:path>
              </a:pathLst>
            </a:custGeom>
            <a:solidFill>
              <a:srgbClr val="C4AE7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5"/>
            <p:cNvSpPr txBox="1"/>
            <p:nvPr/>
          </p:nvSpPr>
          <p:spPr>
            <a:xfrm>
              <a:off x="1525673" y="1175486"/>
              <a:ext cx="4723920" cy="28687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200" b="1" spc="-180" dirty="0">
                  <a:solidFill>
                    <a:srgbClr val="FFFFFF"/>
                  </a:solidFill>
                  <a:latin typeface="Verdana"/>
                  <a:cs typeface="Verdana"/>
                </a:rPr>
                <a:t>"Шаляпин"</a:t>
              </a:r>
              <a:r>
                <a:rPr sz="1200" b="1" spc="-16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200" b="1" spc="-150" dirty="0">
                  <a:solidFill>
                    <a:srgbClr val="FFFFFF"/>
                  </a:solidFill>
                  <a:latin typeface="Verdana"/>
                  <a:cs typeface="Verdana"/>
                </a:rPr>
                <a:t>Suite</a:t>
              </a:r>
              <a:endParaRPr sz="1200" dirty="0">
                <a:solidFill>
                  <a:prstClr val="black"/>
                </a:solidFill>
                <a:latin typeface="Verdana"/>
                <a:cs typeface="Verdana"/>
              </a:endParaRPr>
            </a:p>
            <a:p>
              <a:pPr>
                <a:spcBef>
                  <a:spcPts val="30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2700" algn="just"/>
              <a:r>
                <a:rPr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Двухкомнатный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номер, </a:t>
              </a:r>
              <a:r>
                <a:rPr sz="1200" spc="-5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47 </a:t>
              </a:r>
              <a:r>
                <a:rPr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кв.</a:t>
              </a:r>
              <a:r>
                <a:rPr sz="1200" spc="7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 </a:t>
              </a:r>
              <a:r>
                <a:rPr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м.</a:t>
              </a: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algn="just">
                <a:spcBef>
                  <a:spcPts val="3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marR="5080" algn="just">
                <a:lnSpc>
                  <a:spcPct val="101699"/>
                </a:lnSpc>
              </a:pPr>
              <a:r>
                <a:rPr sz="1200" spc="-7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В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номере: </a:t>
              </a:r>
              <a:r>
                <a:rPr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двуспальная </a:t>
              </a:r>
              <a:r>
                <a:rPr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кровать,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диван, </a:t>
              </a:r>
              <a:r>
                <a:rPr sz="1200" spc="-6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шкаф,  </a:t>
              </a:r>
              <a:r>
                <a:rPr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комод, </a:t>
              </a:r>
              <a:r>
                <a:rPr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столик, телевизор,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чайник,</a:t>
              </a:r>
              <a:r>
                <a:rPr sz="1200" spc="-7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 </a:t>
              </a:r>
              <a:r>
                <a:rPr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холодильник,  </a:t>
              </a:r>
              <a:r>
                <a:rPr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сейф,</a:t>
              </a:r>
              <a:r>
                <a:rPr sz="1200" spc="-1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 </a:t>
              </a:r>
              <a:r>
                <a:rPr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кондиционер.</a:t>
              </a: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algn="just">
                <a:spcBef>
                  <a:spcPts val="3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marR="234950" algn="just">
                <a:lnSpc>
                  <a:spcPct val="101699"/>
                </a:lnSpc>
              </a:pPr>
              <a:r>
                <a:rPr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Санузел: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ванна, </a:t>
              </a:r>
              <a:r>
                <a:rPr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туалет, </a:t>
              </a:r>
              <a:r>
                <a:rPr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фен, халаты,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тапочки,  мини</a:t>
              </a:r>
              <a:r>
                <a:rPr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 </a:t>
              </a:r>
              <a:r>
                <a:rPr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парфюмерия.</a:t>
              </a: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algn="just">
                <a:spcBef>
                  <a:spcPts val="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algn="just"/>
              <a:r>
                <a:rPr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Балкон </a:t>
              </a:r>
              <a:r>
                <a:rPr sz="1200" spc="1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видом на</a:t>
              </a:r>
              <a:r>
                <a:rPr sz="1200" spc="-11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набережную</a:t>
              </a:r>
              <a:r>
                <a:rPr sz="1300" spc="-25" dirty="0">
                  <a:solidFill>
                    <a:srgbClr val="151616"/>
                  </a:solidFill>
                  <a:latin typeface="Georgia"/>
                  <a:cs typeface="Georgia"/>
                </a:rPr>
                <a:t>.</a:t>
              </a:r>
              <a:endParaRPr sz="1300" dirty="0">
                <a:solidFill>
                  <a:prstClr val="black"/>
                </a:solidFill>
                <a:latin typeface="Georgia"/>
                <a:cs typeface="Georgia"/>
              </a:endParaRPr>
            </a:p>
          </p:txBody>
        </p:sp>
        <p:sp>
          <p:nvSpPr>
            <p:cNvPr id="42" name="object 6"/>
            <p:cNvSpPr/>
            <p:nvPr/>
          </p:nvSpPr>
          <p:spPr>
            <a:xfrm>
              <a:off x="6314013" y="1147217"/>
              <a:ext cx="4011734" cy="2896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185038" y="3861311"/>
            <a:ext cx="5693849" cy="2639350"/>
            <a:chOff x="1524076" y="3955723"/>
            <a:chExt cx="8972755" cy="2951911"/>
          </a:xfrm>
        </p:grpSpPr>
        <p:sp>
          <p:nvSpPr>
            <p:cNvPr id="44" name="object 4"/>
            <p:cNvSpPr/>
            <p:nvPr/>
          </p:nvSpPr>
          <p:spPr>
            <a:xfrm>
              <a:off x="1524076" y="3956406"/>
              <a:ext cx="2373630" cy="360045"/>
            </a:xfrm>
            <a:custGeom>
              <a:avLst/>
              <a:gdLst/>
              <a:ahLst/>
              <a:cxnLst/>
              <a:rect l="l" t="t" r="r" b="b"/>
              <a:pathLst>
                <a:path w="2373630" h="360045">
                  <a:moveTo>
                    <a:pt x="2265502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2265502" y="359994"/>
                  </a:lnTo>
                  <a:lnTo>
                    <a:pt x="2307435" y="351471"/>
                  </a:lnTo>
                  <a:lnTo>
                    <a:pt x="2341776" y="328268"/>
                  </a:lnTo>
                  <a:lnTo>
                    <a:pt x="2364980" y="293927"/>
                  </a:lnTo>
                  <a:lnTo>
                    <a:pt x="2373503" y="251993"/>
                  </a:lnTo>
                  <a:lnTo>
                    <a:pt x="2373503" y="107988"/>
                  </a:lnTo>
                  <a:lnTo>
                    <a:pt x="2364980" y="66056"/>
                  </a:lnTo>
                  <a:lnTo>
                    <a:pt x="2341776" y="31719"/>
                  </a:lnTo>
                  <a:lnTo>
                    <a:pt x="2307435" y="8520"/>
                  </a:lnTo>
                  <a:lnTo>
                    <a:pt x="2265502" y="0"/>
                  </a:lnTo>
                  <a:close/>
                </a:path>
              </a:pathLst>
            </a:custGeom>
            <a:solidFill>
              <a:srgbClr val="C4AE7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7"/>
            <p:cNvSpPr txBox="1"/>
            <p:nvPr/>
          </p:nvSpPr>
          <p:spPr>
            <a:xfrm>
              <a:off x="1537165" y="3972689"/>
              <a:ext cx="4636746" cy="29349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spcBef>
                  <a:spcPts val="100"/>
                </a:spcBef>
              </a:pPr>
              <a:r>
                <a:rPr sz="1200" b="1" spc="-18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"Айвазовский"</a:t>
              </a:r>
              <a:r>
                <a:rPr sz="1200" b="1" spc="-16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sz="1200" b="1" spc="-1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Suite</a:t>
              </a:r>
              <a:endParaRPr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>
                <a:spcBef>
                  <a:spcPts val="30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algn="just"/>
              <a:r>
                <a:rPr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Однокомнатный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номер, </a:t>
              </a:r>
              <a:r>
                <a:rPr sz="1200" spc="-1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31 </a:t>
              </a:r>
              <a:r>
                <a:rPr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кв. м.</a:t>
              </a: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algn="just">
                <a:spcBef>
                  <a:spcPts val="3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marR="5080" algn="just">
                <a:lnSpc>
                  <a:spcPct val="101699"/>
                </a:lnSpc>
              </a:pPr>
              <a:r>
                <a:rPr sz="1200" spc="-7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В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номере: </a:t>
              </a:r>
              <a:r>
                <a:rPr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двуспальная </a:t>
              </a:r>
              <a:r>
                <a:rPr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кровать,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кресло-качалка, </a:t>
              </a:r>
              <a:r>
                <a:rPr sz="1200" spc="-6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шкаф,  </a:t>
              </a:r>
              <a:r>
                <a:rPr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комод, журнальный </a:t>
              </a:r>
              <a:r>
                <a:rPr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столик, телевизор,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чайник,  </a:t>
              </a:r>
              <a:r>
                <a:rPr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холодильник, </a:t>
              </a:r>
              <a:r>
                <a:rPr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сейф,</a:t>
              </a:r>
              <a:r>
                <a:rPr sz="1200" spc="-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 </a:t>
              </a:r>
              <a:r>
                <a:rPr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кондиционер.</a:t>
              </a: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algn="just">
                <a:spcBef>
                  <a:spcPts val="3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marR="699770" algn="just">
                <a:lnSpc>
                  <a:spcPct val="101699"/>
                </a:lnSpc>
              </a:pPr>
              <a:r>
                <a:rPr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Санузел: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ванна, </a:t>
              </a:r>
              <a:r>
                <a:rPr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туалет, </a:t>
              </a:r>
              <a:r>
                <a:rPr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фен, халаты,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тапочки,  мини</a:t>
              </a:r>
              <a:r>
                <a:rPr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 </a:t>
              </a:r>
              <a:r>
                <a:rPr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парфюмерия.</a:t>
              </a: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algn="just">
                <a:spcBef>
                  <a:spcPts val="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algn="just"/>
              <a:r>
                <a:rPr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Балкон </a:t>
              </a:r>
              <a:r>
                <a:rPr sz="1200" spc="1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видом на</a:t>
              </a:r>
              <a:r>
                <a:rPr sz="1200" spc="-11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 </a:t>
              </a:r>
              <a:r>
                <a:rPr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набережную.</a:t>
              </a: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</p:txBody>
        </p:sp>
        <p:sp>
          <p:nvSpPr>
            <p:cNvPr id="46" name="object 8"/>
            <p:cNvSpPr/>
            <p:nvPr/>
          </p:nvSpPr>
          <p:spPr>
            <a:xfrm>
              <a:off x="6345238" y="3955723"/>
              <a:ext cx="4151593" cy="26599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4" t="23850" r="2896" b="335"/>
          <a:stretch/>
        </p:blipFill>
        <p:spPr>
          <a:xfrm>
            <a:off x="9259902" y="3858884"/>
            <a:ext cx="2618985" cy="2370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23" name="object 8"/>
          <p:cNvSpPr/>
          <p:nvPr/>
        </p:nvSpPr>
        <p:spPr>
          <a:xfrm>
            <a:off x="9259902" y="1173143"/>
            <a:ext cx="2651091" cy="2439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r="31138"/>
          <a:stretch/>
        </p:blipFill>
        <p:spPr>
          <a:xfrm>
            <a:off x="3413750" y="3858884"/>
            <a:ext cx="2682251" cy="2393881"/>
          </a:xfrm>
          <a:prstGeom prst="round2DiagRect">
            <a:avLst>
              <a:gd name="adj1" fmla="val 16667"/>
              <a:gd name="adj2" fmla="val 2247"/>
            </a:avLst>
          </a:prstGeom>
          <a:ln w="88900" cap="sq">
            <a:noFill/>
            <a:miter lim="800000"/>
          </a:ln>
          <a:effectLst/>
        </p:spPr>
      </p:pic>
      <p:sp>
        <p:nvSpPr>
          <p:cNvPr id="21" name="object 7"/>
          <p:cNvSpPr/>
          <p:nvPr/>
        </p:nvSpPr>
        <p:spPr>
          <a:xfrm>
            <a:off x="3413750" y="1123316"/>
            <a:ext cx="2682251" cy="2427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0" b="10682"/>
          <a:stretch/>
        </p:blipFill>
        <p:spPr>
          <a:xfrm>
            <a:off x="5021805" y="426924"/>
            <a:ext cx="2326465" cy="263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5604" y="45636"/>
            <a:ext cx="322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Проживание</a:t>
            </a:r>
            <a:endParaRPr lang="ru-RU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30"/>
          <a:stretch/>
        </p:blipFill>
        <p:spPr>
          <a:xfrm>
            <a:off x="0" y="6425738"/>
            <a:ext cx="12192000" cy="43226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70837" y="1059525"/>
            <a:ext cx="3099843" cy="2533445"/>
            <a:chOff x="1523285" y="1146912"/>
            <a:chExt cx="3331347" cy="2533445"/>
          </a:xfrm>
        </p:grpSpPr>
        <p:sp>
          <p:nvSpPr>
            <p:cNvPr id="30" name="object 3"/>
            <p:cNvSpPr/>
            <p:nvPr/>
          </p:nvSpPr>
          <p:spPr>
            <a:xfrm>
              <a:off x="1523285" y="1146912"/>
              <a:ext cx="2009139" cy="360045"/>
            </a:xfrm>
            <a:custGeom>
              <a:avLst/>
              <a:gdLst/>
              <a:ahLst/>
              <a:cxnLst/>
              <a:rect l="l" t="t" r="r" b="b"/>
              <a:pathLst>
                <a:path w="2009139" h="360044">
                  <a:moveTo>
                    <a:pt x="1900547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1900547" y="359994"/>
                  </a:lnTo>
                  <a:lnTo>
                    <a:pt x="1942480" y="351471"/>
                  </a:lnTo>
                  <a:lnTo>
                    <a:pt x="1976821" y="328268"/>
                  </a:lnTo>
                  <a:lnTo>
                    <a:pt x="2000025" y="293927"/>
                  </a:lnTo>
                  <a:lnTo>
                    <a:pt x="2008548" y="251993"/>
                  </a:lnTo>
                  <a:lnTo>
                    <a:pt x="2008548" y="107988"/>
                  </a:lnTo>
                  <a:lnTo>
                    <a:pt x="2000025" y="66056"/>
                  </a:lnTo>
                  <a:lnTo>
                    <a:pt x="1976821" y="31719"/>
                  </a:lnTo>
                  <a:lnTo>
                    <a:pt x="1942480" y="8520"/>
                  </a:lnTo>
                  <a:lnTo>
                    <a:pt x="1900547" y="0"/>
                  </a:lnTo>
                  <a:close/>
                </a:path>
              </a:pathLst>
            </a:custGeom>
            <a:solidFill>
              <a:srgbClr val="C4AE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5"/>
            <p:cNvSpPr txBox="1"/>
            <p:nvPr/>
          </p:nvSpPr>
          <p:spPr>
            <a:xfrm>
              <a:off x="1523285" y="1183007"/>
              <a:ext cx="3331347" cy="24973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200" b="1" spc="-135" dirty="0">
                  <a:solidFill>
                    <a:srgbClr val="FFFFFF"/>
                  </a:solidFill>
                  <a:latin typeface="Verdana"/>
                  <a:cs typeface="Verdana"/>
                </a:rPr>
                <a:t>Junior</a:t>
              </a:r>
              <a:r>
                <a:rPr lang="en-US" sz="1200" b="1" spc="-21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lang="en-US" sz="1200" b="1" spc="-150" dirty="0">
                  <a:solidFill>
                    <a:srgbClr val="FFFFFF"/>
                  </a:solidFill>
                  <a:latin typeface="Verdana"/>
                  <a:cs typeface="Verdana"/>
                </a:rPr>
                <a:t>Suite</a:t>
              </a:r>
              <a:endParaRPr lang="en-US" sz="1200" dirty="0">
                <a:solidFill>
                  <a:prstClr val="black"/>
                </a:solidFill>
                <a:latin typeface="Verdana"/>
                <a:cs typeface="Verdan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2700" algn="just">
                <a:defRPr/>
              </a:pPr>
              <a:r>
                <a:rPr lang="ru-RU" sz="1200" spc="-20" dirty="0">
                  <a:solidFill>
                    <a:srgbClr val="151616"/>
                  </a:solidFill>
                  <a:latin typeface="Georgia"/>
                  <a:cs typeface="Georgia"/>
                </a:rPr>
                <a:t>Двухкомнатный номер, от 25 </a:t>
              </a:r>
              <a:r>
                <a:rPr lang="ru-RU" sz="1200" spc="-20" dirty="0" smtClean="0">
                  <a:solidFill>
                    <a:srgbClr val="151616"/>
                  </a:solidFill>
                  <a:latin typeface="Georgia"/>
                  <a:cs typeface="Georgia"/>
                </a:rPr>
                <a:t>м</a:t>
              </a:r>
              <a:r>
                <a:rPr lang="ru-RU" sz="1200" spc="-20" baseline="30000" dirty="0" smtClean="0">
                  <a:solidFill>
                    <a:srgbClr val="151616"/>
                  </a:solidFill>
                  <a:latin typeface="Georgia"/>
                  <a:cs typeface="Georgia"/>
                </a:rPr>
                <a:t>2</a:t>
              </a:r>
              <a:r>
                <a:rPr lang="ru-RU" sz="1200" spc="-20" dirty="0" smtClean="0">
                  <a:solidFill>
                    <a:srgbClr val="151616"/>
                  </a:solidFill>
                  <a:latin typeface="Georgia"/>
                  <a:cs typeface="Georgia"/>
                </a:rPr>
                <a:t> </a:t>
              </a:r>
              <a:r>
                <a:rPr lang="ru-RU" sz="1200" spc="-20" dirty="0">
                  <a:solidFill>
                    <a:srgbClr val="151616"/>
                  </a:solidFill>
                  <a:latin typeface="Georgia"/>
                  <a:cs typeface="Georgia"/>
                </a:rPr>
                <a:t>до 35 </a:t>
              </a:r>
              <a:r>
                <a:rPr lang="ru-RU" sz="1200" spc="-20" dirty="0" smtClean="0">
                  <a:solidFill>
                    <a:srgbClr val="151616"/>
                  </a:solidFill>
                  <a:latin typeface="Georgia"/>
                  <a:cs typeface="Georgia"/>
                </a:rPr>
                <a:t>м</a:t>
              </a:r>
              <a:r>
                <a:rPr lang="ru-RU" sz="1200" spc="-20" baseline="30000" dirty="0" smtClean="0">
                  <a:solidFill>
                    <a:srgbClr val="151616"/>
                  </a:solidFill>
                  <a:latin typeface="Georgia"/>
                  <a:cs typeface="Georgia"/>
                </a:rPr>
                <a:t>2</a:t>
              </a:r>
              <a:endParaRPr lang="ru-RU" sz="1200" spc="-20" baseline="30000" dirty="0">
                <a:solidFill>
                  <a:srgbClr val="151616"/>
                </a:solidFill>
                <a:latin typeface="Georgia"/>
                <a:cs typeface="Georgia"/>
              </a:endParaRPr>
            </a:p>
            <a:p>
              <a:pPr algn="just">
                <a:spcBef>
                  <a:spcPts val="35"/>
                </a:spcBef>
                <a:defRPr/>
              </a:pPr>
              <a:endParaRPr lang="ru-RU" sz="1200" spc="-20" dirty="0">
                <a:solidFill>
                  <a:srgbClr val="151616"/>
                </a:solidFill>
                <a:latin typeface="Georgia"/>
                <a:cs typeface="Georgia"/>
              </a:endParaRPr>
            </a:p>
            <a:p>
              <a:pPr marL="12700" marR="5080" algn="just">
                <a:lnSpc>
                  <a:spcPct val="101699"/>
                </a:lnSpc>
                <a:defRPr/>
              </a:pPr>
              <a:r>
                <a:rPr lang="ru-RU" sz="1200" spc="-20" dirty="0">
                  <a:solidFill>
                    <a:srgbClr val="151616"/>
                  </a:solidFill>
                  <a:latin typeface="Georgia"/>
                  <a:cs typeface="Georgia"/>
                </a:rPr>
                <a:t>В номере: двуспальная кровать, диван, шкаф, столик,  телевизор, чайник, холодильник, сейф, кондиционер.</a:t>
              </a:r>
            </a:p>
            <a:p>
              <a:pPr algn="just">
                <a:spcBef>
                  <a:spcPts val="35"/>
                </a:spcBef>
                <a:defRPr/>
              </a:pPr>
              <a:endParaRPr lang="ru-RU" sz="1200" spc="-20" dirty="0">
                <a:solidFill>
                  <a:srgbClr val="151616"/>
                </a:solidFill>
                <a:latin typeface="Georgia"/>
                <a:cs typeface="Georgia"/>
              </a:endParaRPr>
            </a:p>
            <a:p>
              <a:pPr marL="12700" marR="633095">
                <a:lnSpc>
                  <a:spcPct val="101699"/>
                </a:lnSpc>
                <a:defRPr/>
              </a:pPr>
              <a:r>
                <a:rPr lang="ru-RU" sz="1200" spc="-20" dirty="0">
                  <a:solidFill>
                    <a:srgbClr val="151616"/>
                  </a:solidFill>
                  <a:latin typeface="Georgia"/>
                  <a:cs typeface="Georgia"/>
                </a:rPr>
                <a:t>Санузел: ванна, туалет, фен, халаты, тапочки,  мини парфюмерия.</a:t>
              </a:r>
            </a:p>
            <a:p>
              <a:pPr algn="just">
                <a:spcBef>
                  <a:spcPts val="5"/>
                </a:spcBef>
                <a:defRPr/>
              </a:pPr>
              <a:endParaRPr lang="ru-RU" sz="1200" spc="-20" dirty="0">
                <a:solidFill>
                  <a:srgbClr val="151616"/>
                </a:solidFill>
                <a:latin typeface="Georgia"/>
                <a:cs typeface="Georgia"/>
              </a:endParaRPr>
            </a:p>
            <a:p>
              <a:pPr marL="12700" algn="just">
                <a:defRPr/>
              </a:pPr>
              <a:r>
                <a:rPr lang="ru-RU" sz="1200" spc="-20" dirty="0">
                  <a:solidFill>
                    <a:srgbClr val="151616"/>
                  </a:solidFill>
                  <a:latin typeface="Georgia"/>
                  <a:cs typeface="Georgia"/>
                </a:rPr>
                <a:t>Без балкона.</a:t>
              </a:r>
              <a:endParaRPr lang="ru-RU" sz="1200" spc="-20" dirty="0">
                <a:solidFill>
                  <a:srgbClr val="151616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193344" y="1034717"/>
            <a:ext cx="3066558" cy="2518439"/>
            <a:chOff x="1523274" y="3956406"/>
            <a:chExt cx="4745101" cy="2398337"/>
          </a:xfrm>
        </p:grpSpPr>
        <p:sp>
          <p:nvSpPr>
            <p:cNvPr id="31" name="object 4"/>
            <p:cNvSpPr/>
            <p:nvPr/>
          </p:nvSpPr>
          <p:spPr>
            <a:xfrm>
              <a:off x="1523274" y="3956406"/>
              <a:ext cx="2009139" cy="360045"/>
            </a:xfrm>
            <a:custGeom>
              <a:avLst/>
              <a:gdLst/>
              <a:ahLst/>
              <a:cxnLst/>
              <a:rect l="l" t="t" r="r" b="b"/>
              <a:pathLst>
                <a:path w="2009139" h="360045">
                  <a:moveTo>
                    <a:pt x="1900558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1900558" y="359994"/>
                  </a:lnTo>
                  <a:lnTo>
                    <a:pt x="1942492" y="351471"/>
                  </a:lnTo>
                  <a:lnTo>
                    <a:pt x="1976833" y="328268"/>
                  </a:lnTo>
                  <a:lnTo>
                    <a:pt x="2000037" y="293927"/>
                  </a:lnTo>
                  <a:lnTo>
                    <a:pt x="2008559" y="251993"/>
                  </a:lnTo>
                  <a:lnTo>
                    <a:pt x="2008559" y="107988"/>
                  </a:lnTo>
                  <a:lnTo>
                    <a:pt x="2000037" y="66056"/>
                  </a:lnTo>
                  <a:lnTo>
                    <a:pt x="1976833" y="31719"/>
                  </a:lnTo>
                  <a:lnTo>
                    <a:pt x="1942492" y="8520"/>
                  </a:lnTo>
                  <a:lnTo>
                    <a:pt x="1900558" y="0"/>
                  </a:lnTo>
                  <a:close/>
                </a:path>
              </a:pathLst>
            </a:custGeom>
            <a:solidFill>
              <a:srgbClr val="C4AE7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6"/>
            <p:cNvSpPr txBox="1"/>
            <p:nvPr/>
          </p:nvSpPr>
          <p:spPr>
            <a:xfrm>
              <a:off x="1560101" y="3980031"/>
              <a:ext cx="4708274" cy="2374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200" b="1" spc="-135" dirty="0">
                  <a:solidFill>
                    <a:srgbClr val="FFFFFF"/>
                  </a:solidFill>
                  <a:latin typeface="Verdana"/>
                  <a:cs typeface="Verdana"/>
                </a:rPr>
                <a:t>Superior</a:t>
              </a:r>
              <a:endParaRPr lang="en-US" sz="1200" dirty="0">
                <a:solidFill>
                  <a:prstClr val="black"/>
                </a:solidFill>
                <a:latin typeface="Verdana"/>
                <a:cs typeface="Verdan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  <a:p>
              <a:pPr marL="12700"/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Однокомнатный </a:t>
              </a:r>
              <a:r>
                <a:rPr lang="ru-RU"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номер, </a:t>
              </a:r>
              <a:r>
                <a:rPr lang="ru-RU" sz="1200" spc="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от </a:t>
              </a:r>
              <a:r>
                <a:rPr lang="ru-RU" sz="1200" spc="-9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25 </a:t>
              </a:r>
              <a:r>
                <a:rPr lang="ru-RU"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 </a:t>
              </a:r>
              <a:r>
                <a:rPr lang="ru-RU" sz="1200" spc="-35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м</a:t>
              </a:r>
              <a:r>
                <a:rPr lang="ru-RU" sz="1200" spc="-35" baseline="30000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2</a:t>
              </a:r>
              <a:r>
                <a:rPr lang="ru-RU" sz="1200" spc="-35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 </a:t>
              </a:r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до </a:t>
              </a:r>
              <a:r>
                <a:rPr lang="ru-RU" sz="1200" spc="-114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30 </a:t>
              </a:r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 </a:t>
              </a:r>
              <a:r>
                <a:rPr lang="ru-RU" sz="1200" spc="-35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м</a:t>
              </a:r>
              <a:r>
                <a:rPr lang="ru-RU" sz="1200" spc="-35" baseline="30000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2</a:t>
              </a:r>
              <a:endParaRPr lang="ru-RU" sz="1200" baseline="300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marL="0" marR="0" algn="l">
                <a:lnSpc>
                  <a:spcPct val="100000"/>
                </a:lnSpc>
                <a:spcBef>
                  <a:spcPts val="3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marR="5080" algn="just">
                <a:lnSpc>
                  <a:spcPct val="101699"/>
                </a:lnSpc>
              </a:pPr>
              <a:r>
                <a:rPr lang="ru-RU" sz="1200" spc="-7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В </a:t>
              </a:r>
              <a:r>
                <a:rPr lang="ru-RU"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номере: </a:t>
              </a:r>
              <a:r>
                <a:rPr lang="ru-RU"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двуспальная </a:t>
              </a:r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кровать, кресло-кровать или  </a:t>
              </a:r>
              <a:r>
                <a:rPr lang="ru-RU"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диван, </a:t>
              </a:r>
              <a:r>
                <a:rPr lang="ru-RU" sz="1200" spc="-6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шкаф, </a:t>
              </a:r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столик, телевизор, </a:t>
              </a:r>
              <a:r>
                <a:rPr lang="ru-RU"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холодильник, </a:t>
              </a:r>
              <a:r>
                <a:rPr lang="ru-RU"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сейф,  </a:t>
              </a:r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кондиционер.</a:t>
              </a:r>
              <a:endParaRPr lang="ru-RU"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marL="0" marR="0" algn="l">
                <a:lnSpc>
                  <a:spcPct val="100000"/>
                </a:lnSpc>
                <a:spcBef>
                  <a:spcPts val="3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marR="234950" algn="just">
                <a:lnSpc>
                  <a:spcPct val="101699"/>
                </a:lnSpc>
              </a:pPr>
              <a:r>
                <a:rPr lang="ru-RU"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Санузел: </a:t>
              </a:r>
              <a:r>
                <a:rPr lang="ru-RU"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ванна/душ, </a:t>
              </a:r>
              <a:r>
                <a:rPr lang="ru-RU"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туалет. </a:t>
              </a:r>
              <a:endParaRPr lang="ru-RU"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marL="0" marR="0" algn="l">
                <a:lnSpc>
                  <a:spcPct val="100000"/>
                </a:lnSpc>
                <a:spcBef>
                  <a:spcPts val="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/>
              <a:r>
                <a:rPr lang="ru-RU" sz="1200" spc="-4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Балкон/эркер.</a:t>
              </a:r>
              <a:endParaRPr lang="ru-RU"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marL="12700" marR="0" algn="l">
                <a:lnSpc>
                  <a:spcPct val="100000"/>
                </a:lnSpc>
                <a:spcBef>
                  <a:spcPts val="0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12263" y="3861603"/>
            <a:ext cx="3158417" cy="2156611"/>
            <a:chOff x="1525673" y="1150506"/>
            <a:chExt cx="4723920" cy="2609842"/>
          </a:xfrm>
        </p:grpSpPr>
        <p:sp>
          <p:nvSpPr>
            <p:cNvPr id="40" name="object 3"/>
            <p:cNvSpPr/>
            <p:nvPr/>
          </p:nvSpPr>
          <p:spPr>
            <a:xfrm>
              <a:off x="1525673" y="1150506"/>
              <a:ext cx="2367280" cy="360045"/>
            </a:xfrm>
            <a:custGeom>
              <a:avLst/>
              <a:gdLst/>
              <a:ahLst/>
              <a:cxnLst/>
              <a:rect l="l" t="t" r="r" b="b"/>
              <a:pathLst>
                <a:path w="2367280" h="360044">
                  <a:moveTo>
                    <a:pt x="2259015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2259015" y="359994"/>
                  </a:lnTo>
                  <a:lnTo>
                    <a:pt x="2300954" y="351472"/>
                  </a:lnTo>
                  <a:lnTo>
                    <a:pt x="2335294" y="328269"/>
                  </a:lnTo>
                  <a:lnTo>
                    <a:pt x="2358495" y="293932"/>
                  </a:lnTo>
                  <a:lnTo>
                    <a:pt x="2367015" y="252006"/>
                  </a:lnTo>
                  <a:lnTo>
                    <a:pt x="2367015" y="108000"/>
                  </a:lnTo>
                  <a:lnTo>
                    <a:pt x="2358495" y="66067"/>
                  </a:lnTo>
                  <a:lnTo>
                    <a:pt x="2335294" y="31726"/>
                  </a:lnTo>
                  <a:lnTo>
                    <a:pt x="2300954" y="8522"/>
                  </a:lnTo>
                  <a:lnTo>
                    <a:pt x="2259015" y="0"/>
                  </a:lnTo>
                  <a:close/>
                </a:path>
              </a:pathLst>
            </a:custGeom>
            <a:solidFill>
              <a:srgbClr val="C4AE7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5"/>
            <p:cNvSpPr txBox="1"/>
            <p:nvPr/>
          </p:nvSpPr>
          <p:spPr>
            <a:xfrm>
              <a:off x="1525673" y="1175486"/>
              <a:ext cx="4723920" cy="258486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1200" b="1" spc="-135" dirty="0">
                  <a:solidFill>
                    <a:srgbClr val="FFFFFF"/>
                  </a:solidFill>
                  <a:latin typeface="Verdana"/>
                  <a:cs typeface="Verdana"/>
                </a:rPr>
                <a:t>Standard</a:t>
              </a:r>
              <a:endParaRPr lang="en-US" sz="1200" dirty="0">
                <a:solidFill>
                  <a:prstClr val="black"/>
                </a:solidFill>
                <a:latin typeface="Verdana"/>
                <a:cs typeface="Verdana"/>
              </a:endParaRPr>
            </a:p>
            <a:p>
              <a:pPr>
                <a:spcBef>
                  <a:spcPts val="30"/>
                </a:spcBef>
              </a:pPr>
              <a:endParaRPr sz="1600" dirty="0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12700" algn="just"/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Однокомнатный </a:t>
              </a:r>
              <a:r>
                <a:rPr lang="ru-RU"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номер, </a:t>
              </a:r>
              <a:r>
                <a:rPr lang="ru-RU" sz="1200" spc="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от </a:t>
              </a:r>
              <a:r>
                <a:rPr lang="en-US" sz="1200" spc="-9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18 </a:t>
              </a:r>
              <a:r>
                <a:rPr lang="ru-RU" sz="1200" spc="-95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 </a:t>
              </a:r>
              <a:r>
                <a:rPr lang="ru-RU" sz="1200" spc="-35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м</a:t>
              </a:r>
              <a:r>
                <a:rPr lang="ru-RU" sz="1200" spc="-35" baseline="30000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2</a:t>
              </a:r>
              <a:endParaRPr lang="ru-RU" sz="1200" spc="-35" baseline="30000" dirty="0">
                <a:solidFill>
                  <a:srgbClr val="151616"/>
                </a:solidFill>
                <a:latin typeface="Georgia" panose="02040502050405020303" pitchFamily="18" charset="0"/>
                <a:cs typeface="Georgia"/>
              </a:endParaRPr>
            </a:p>
            <a:p>
              <a:pPr algn="just">
                <a:spcBef>
                  <a:spcPts val="3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marR="5080" algn="just">
                <a:lnSpc>
                  <a:spcPct val="101699"/>
                </a:lnSpc>
              </a:pPr>
              <a:r>
                <a:rPr lang="ru-RU" sz="1200" spc="-7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В </a:t>
              </a:r>
              <a:r>
                <a:rPr lang="ru-RU"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номере: </a:t>
              </a:r>
              <a:r>
                <a:rPr lang="ru-RU"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две односпальные </a:t>
              </a:r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кровати или </a:t>
              </a:r>
              <a:r>
                <a:rPr lang="ru-RU"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двуспальная </a:t>
              </a:r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кровать, </a:t>
              </a:r>
              <a:r>
                <a:rPr lang="ru-RU" sz="1200" spc="-6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шкаф, </a:t>
              </a:r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столик, телевизор, </a:t>
              </a:r>
              <a:r>
                <a:rPr lang="ru-RU"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холодильник</a:t>
              </a:r>
              <a:r>
                <a:rPr lang="ru-RU"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,  </a:t>
              </a:r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кондиционер.</a:t>
              </a:r>
              <a:endParaRPr lang="ru-RU"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algn="just">
                <a:spcBef>
                  <a:spcPts val="3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marR="234950" algn="just">
                <a:lnSpc>
                  <a:spcPct val="101699"/>
                </a:lnSpc>
              </a:pPr>
              <a:r>
                <a:rPr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Санузел: </a:t>
              </a:r>
              <a:r>
                <a:rPr lang="ru-RU"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ванна/душ, </a:t>
              </a:r>
              <a:r>
                <a:rPr lang="ru-RU"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туалет. </a:t>
              </a: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algn="just">
                <a:spcBef>
                  <a:spcPts val="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algn="just"/>
              <a:r>
                <a:rPr lang="ru-RU" sz="1200" spc="-35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Без балкона</a:t>
              </a:r>
              <a:endParaRPr sz="1300" dirty="0">
                <a:solidFill>
                  <a:prstClr val="black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185038" y="3861921"/>
            <a:ext cx="2950650" cy="2073584"/>
            <a:chOff x="1524076" y="3956406"/>
            <a:chExt cx="4649835" cy="2319145"/>
          </a:xfrm>
        </p:grpSpPr>
        <p:sp>
          <p:nvSpPr>
            <p:cNvPr id="44" name="object 4"/>
            <p:cNvSpPr/>
            <p:nvPr/>
          </p:nvSpPr>
          <p:spPr>
            <a:xfrm>
              <a:off x="1524076" y="3956406"/>
              <a:ext cx="2373630" cy="360045"/>
            </a:xfrm>
            <a:custGeom>
              <a:avLst/>
              <a:gdLst/>
              <a:ahLst/>
              <a:cxnLst/>
              <a:rect l="l" t="t" r="r" b="b"/>
              <a:pathLst>
                <a:path w="2373630" h="360045">
                  <a:moveTo>
                    <a:pt x="2265502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2265502" y="359994"/>
                  </a:lnTo>
                  <a:lnTo>
                    <a:pt x="2307435" y="351471"/>
                  </a:lnTo>
                  <a:lnTo>
                    <a:pt x="2341776" y="328268"/>
                  </a:lnTo>
                  <a:lnTo>
                    <a:pt x="2364980" y="293927"/>
                  </a:lnTo>
                  <a:lnTo>
                    <a:pt x="2373503" y="251993"/>
                  </a:lnTo>
                  <a:lnTo>
                    <a:pt x="2373503" y="107988"/>
                  </a:lnTo>
                  <a:lnTo>
                    <a:pt x="2364980" y="66056"/>
                  </a:lnTo>
                  <a:lnTo>
                    <a:pt x="2341776" y="31719"/>
                  </a:lnTo>
                  <a:lnTo>
                    <a:pt x="2307435" y="8520"/>
                  </a:lnTo>
                  <a:lnTo>
                    <a:pt x="2265502" y="0"/>
                  </a:lnTo>
                  <a:close/>
                </a:path>
              </a:pathLst>
            </a:custGeom>
            <a:solidFill>
              <a:srgbClr val="C4AE7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7"/>
            <p:cNvSpPr txBox="1"/>
            <p:nvPr/>
          </p:nvSpPr>
          <p:spPr>
            <a:xfrm>
              <a:off x="1537165" y="3972689"/>
              <a:ext cx="4636746" cy="230286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spcBef>
                  <a:spcPts val="30"/>
                </a:spcBef>
              </a:pPr>
              <a:r>
                <a:rPr lang="en-US" sz="1200" b="1" spc="-135" dirty="0">
                  <a:solidFill>
                    <a:srgbClr val="FFFFFF"/>
                  </a:solidFill>
                  <a:latin typeface="Verdana"/>
                  <a:cs typeface="Verdana"/>
                </a:rPr>
                <a:t>Single</a:t>
              </a:r>
              <a:endParaRPr lang="ru-RU" sz="1200" dirty="0">
                <a:solidFill>
                  <a:prstClr val="black"/>
                </a:solidFill>
                <a:latin typeface="Verdana"/>
                <a:cs typeface="Verdana"/>
              </a:endParaRPr>
            </a:p>
            <a:p>
              <a:pPr algn="just">
                <a:spcBef>
                  <a:spcPts val="30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algn="just"/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Однокомнатный </a:t>
              </a:r>
              <a:r>
                <a:rPr lang="ru-RU"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номер, </a:t>
              </a:r>
              <a:r>
                <a:rPr lang="ru-RU" sz="1200" spc="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от </a:t>
              </a:r>
              <a:r>
                <a:rPr lang="en-US" sz="1200" spc="-95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15</a:t>
              </a:r>
              <a:r>
                <a:rPr lang="ru-RU" sz="1200" spc="-95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 </a:t>
              </a:r>
              <a:r>
                <a:rPr lang="ru-RU" sz="1200" spc="-35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м</a:t>
              </a:r>
              <a:r>
                <a:rPr lang="ru-RU" sz="1200" spc="-35" baseline="30000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2</a:t>
              </a:r>
              <a:endParaRPr lang="ru-RU" sz="1200" spc="-35" baseline="30000" dirty="0">
                <a:solidFill>
                  <a:srgbClr val="151616"/>
                </a:solidFill>
                <a:latin typeface="Georgia" panose="02040502050405020303" pitchFamily="18" charset="0"/>
                <a:cs typeface="Georgia"/>
              </a:endParaRPr>
            </a:p>
            <a:p>
              <a:pPr algn="just">
                <a:spcBef>
                  <a:spcPts val="3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marR="5080" algn="just">
                <a:lnSpc>
                  <a:spcPct val="101699"/>
                </a:lnSpc>
              </a:pPr>
              <a:r>
                <a:rPr lang="ru-RU" sz="1200" spc="-7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В </a:t>
              </a:r>
              <a:r>
                <a:rPr lang="ru-RU"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номере: </a:t>
              </a:r>
              <a:r>
                <a:rPr lang="ru-RU"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односпальная </a:t>
              </a:r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кровать, </a:t>
              </a:r>
              <a:r>
                <a:rPr lang="ru-RU" sz="1200" spc="-6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шкаф, журнальный </a:t>
              </a:r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столик, телевизор, </a:t>
              </a:r>
              <a:r>
                <a:rPr lang="ru-RU"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холодильник</a:t>
              </a:r>
              <a:r>
                <a:rPr lang="ru-RU"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,  </a:t>
              </a:r>
              <a:r>
                <a:rPr lang="ru-RU" sz="1200" spc="-2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кондиционер.</a:t>
              </a:r>
              <a:endParaRPr lang="ru-RU"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algn="just">
                <a:spcBef>
                  <a:spcPts val="3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marR="234950" algn="just">
                <a:lnSpc>
                  <a:spcPct val="101699"/>
                </a:lnSpc>
              </a:pPr>
              <a:r>
                <a:rPr lang="ru-RU" sz="1200" spc="-30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Санузел: </a:t>
              </a:r>
              <a:r>
                <a:rPr lang="ru-RU"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ванна/душ, </a:t>
              </a:r>
              <a:r>
                <a:rPr lang="ru-RU" sz="1200" spc="-2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туалет. </a:t>
              </a:r>
              <a:endParaRPr lang="ru-RU" sz="1200" dirty="0">
                <a:solidFill>
                  <a:prstClr val="black"/>
                </a:solidFill>
                <a:latin typeface="Georgia" panose="02040502050405020303" pitchFamily="18" charset="0"/>
                <a:cs typeface="Georgia"/>
              </a:endParaRPr>
            </a:p>
            <a:p>
              <a:pPr algn="just">
                <a:spcBef>
                  <a:spcPts val="5"/>
                </a:spcBef>
              </a:pPr>
              <a:endParaRPr sz="1200" dirty="0">
                <a:solidFill>
                  <a:prstClr val="black"/>
                </a:solidFill>
                <a:latin typeface="Georgia" panose="02040502050405020303" pitchFamily="18" charset="0"/>
                <a:cs typeface="Times New Roman"/>
              </a:endParaRPr>
            </a:p>
            <a:p>
              <a:pPr marL="12700" algn="just"/>
              <a:r>
                <a:rPr lang="ru-RU" sz="1200" spc="-35" dirty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Без </a:t>
              </a:r>
              <a:r>
                <a:rPr lang="ru-RU" sz="1200" spc="-35" dirty="0" smtClean="0">
                  <a:solidFill>
                    <a:srgbClr val="151616"/>
                  </a:solidFill>
                  <a:latin typeface="Georgia" panose="02040502050405020303" pitchFamily="18" charset="0"/>
                  <a:cs typeface="Georgia"/>
                </a:rPr>
                <a:t>балкона.</a:t>
              </a:r>
              <a:endParaRPr lang="ru-RU" sz="1300" dirty="0">
                <a:solidFill>
                  <a:prstClr val="black"/>
                </a:solidFill>
                <a:latin typeface="Georgia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4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350" y="133350"/>
            <a:ext cx="11963400" cy="6600825"/>
          </a:xfrm>
          <a:prstGeom prst="rect">
            <a:avLst/>
          </a:prstGeom>
          <a:noFill/>
          <a:ln w="25400" cmpd="sng">
            <a:solidFill>
              <a:srgbClr val="CCA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65" y="1610570"/>
            <a:ext cx="3396854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02474" y="2977467"/>
            <a:ext cx="3582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 Antiqua" panose="02040602050305030304" pitchFamily="18" charset="0"/>
              </a:rPr>
              <a:t>Адрес: </a:t>
            </a:r>
            <a:r>
              <a:rPr lang="ru-RU" sz="1600" dirty="0" smtClean="0">
                <a:latin typeface="Book Antiqua" panose="02040602050305030304" pitchFamily="18" charset="0"/>
              </a:rPr>
              <a:t>республика Крым,</a:t>
            </a:r>
          </a:p>
          <a:p>
            <a:r>
              <a:rPr lang="ru-RU" sz="1600" dirty="0" smtClean="0">
                <a:latin typeface="Book Antiqua" panose="02040602050305030304" pitchFamily="18" charset="0"/>
              </a:rPr>
              <a:t>г</a:t>
            </a:r>
            <a:r>
              <a:rPr lang="ru-RU" sz="1600" dirty="0">
                <a:latin typeface="Book Antiqua" panose="02040602050305030304" pitchFamily="18" charset="0"/>
              </a:rPr>
              <a:t>. </a:t>
            </a:r>
            <a:r>
              <a:rPr lang="ru-RU" sz="1600" dirty="0" smtClean="0">
                <a:latin typeface="Book Antiqua" panose="02040602050305030304" pitchFamily="18" charset="0"/>
              </a:rPr>
              <a:t>Феодосия, пр</a:t>
            </a:r>
            <a:r>
              <a:rPr lang="ru-RU" sz="1600" dirty="0">
                <a:latin typeface="Book Antiqua" panose="02040602050305030304" pitchFamily="18" charset="0"/>
              </a:rPr>
              <a:t>.-т Айвазовского </a:t>
            </a:r>
            <a:r>
              <a:rPr lang="ru-RU" sz="1600" dirty="0" smtClean="0">
                <a:latin typeface="Book Antiqua" panose="02040602050305030304" pitchFamily="18" charset="0"/>
              </a:rPr>
              <a:t>9-а</a:t>
            </a:r>
            <a:endParaRPr lang="ru-RU" sz="1600" dirty="0">
              <a:latin typeface="Book Antiqua" panose="02040602050305030304" pitchFamily="18" charset="0"/>
            </a:endParaRPr>
          </a:p>
          <a:p>
            <a:r>
              <a:rPr lang="ru-RU" sz="1400" dirty="0" smtClean="0">
                <a:latin typeface="Book Antiqua" panose="02040602050305030304" pitchFamily="18" charset="0"/>
              </a:rPr>
              <a:t>Индекс: </a:t>
            </a:r>
            <a:r>
              <a:rPr lang="ru-RU" sz="1600" dirty="0" smtClean="0">
                <a:latin typeface="Book Antiqua" panose="02040602050305030304" pitchFamily="18" charset="0"/>
              </a:rPr>
              <a:t>298100</a:t>
            </a:r>
            <a:endParaRPr lang="ru-RU" sz="1600" dirty="0">
              <a:latin typeface="Book Antiqua" panose="02040602050305030304" pitchFamily="18" charset="0"/>
            </a:endParaRPr>
          </a:p>
          <a:p>
            <a:r>
              <a:rPr lang="ru-RU" sz="1400" dirty="0" smtClean="0">
                <a:latin typeface="Book Antiqua" panose="02040602050305030304" pitchFamily="18" charset="0"/>
              </a:rPr>
              <a:t>Тел.: </a:t>
            </a:r>
            <a:r>
              <a:rPr lang="ru-RU" sz="1600" dirty="0" smtClean="0">
                <a:latin typeface="Book Antiqua" panose="02040602050305030304" pitchFamily="18" charset="0"/>
              </a:rPr>
              <a:t>+7 (</a:t>
            </a:r>
            <a:r>
              <a:rPr lang="en-US" sz="1600" dirty="0" smtClean="0">
                <a:latin typeface="Book Antiqua" panose="02040602050305030304" pitchFamily="18" charset="0"/>
              </a:rPr>
              <a:t>495</a:t>
            </a:r>
            <a:r>
              <a:rPr lang="ru-RU" sz="1600" dirty="0" smtClean="0">
                <a:latin typeface="Book Antiqua" panose="02040602050305030304" pitchFamily="18" charset="0"/>
              </a:rPr>
              <a:t>) </a:t>
            </a:r>
            <a:r>
              <a:rPr lang="en-US" sz="1600" dirty="0" smtClean="0">
                <a:latin typeface="Book Antiqua" panose="02040602050305030304" pitchFamily="18" charset="0"/>
              </a:rPr>
              <a:t>204</a:t>
            </a:r>
            <a:r>
              <a:rPr lang="ru-RU" sz="1600" dirty="0" smtClean="0">
                <a:latin typeface="Book Antiqua" panose="02040602050305030304" pitchFamily="18" charset="0"/>
              </a:rPr>
              <a:t>-</a:t>
            </a:r>
            <a:r>
              <a:rPr lang="en-US" sz="1600" dirty="0" smtClean="0">
                <a:latin typeface="Book Antiqua" panose="02040602050305030304" pitchFamily="18" charset="0"/>
              </a:rPr>
              <a:t>14</a:t>
            </a:r>
            <a:r>
              <a:rPr lang="ru-RU" sz="1600" dirty="0" smtClean="0">
                <a:latin typeface="Book Antiqua" panose="02040602050305030304" pitchFamily="18" charset="0"/>
              </a:rPr>
              <a:t>-</a:t>
            </a:r>
            <a:r>
              <a:rPr lang="en-US" sz="1600" dirty="0" smtClean="0">
                <a:latin typeface="Book Antiqua" panose="02040602050305030304" pitchFamily="18" charset="0"/>
              </a:rPr>
              <a:t>67</a:t>
            </a:r>
          </a:p>
          <a:p>
            <a:r>
              <a:rPr lang="ru-RU" sz="1400" dirty="0">
                <a:solidFill>
                  <a:schemeClr val="bg1"/>
                </a:solidFill>
                <a:latin typeface="Book Antiqua" panose="02040602050305030304" pitchFamily="18" charset="0"/>
              </a:rPr>
              <a:t>Тел.: </a:t>
            </a:r>
            <a:r>
              <a:rPr lang="ru-RU" sz="1600" dirty="0">
                <a:latin typeface="Book Antiqua" panose="02040602050305030304" pitchFamily="18" charset="0"/>
              </a:rPr>
              <a:t>+7 </a:t>
            </a:r>
            <a:r>
              <a:rPr lang="ru-RU" sz="1600" dirty="0" smtClean="0">
                <a:latin typeface="Book Antiqua" panose="02040602050305030304" pitchFamily="18" charset="0"/>
              </a:rPr>
              <a:t>(</a:t>
            </a:r>
            <a:r>
              <a:rPr lang="en-US" sz="1600" dirty="0" smtClean="0">
                <a:latin typeface="Book Antiqua" panose="02040602050305030304" pitchFamily="18" charset="0"/>
              </a:rPr>
              <a:t>918</a:t>
            </a:r>
            <a:r>
              <a:rPr lang="ru-RU" sz="1600" dirty="0" smtClean="0">
                <a:latin typeface="Book Antiqua" panose="02040602050305030304" pitchFamily="18" charset="0"/>
              </a:rPr>
              <a:t>) </a:t>
            </a:r>
            <a:r>
              <a:rPr lang="en-US" sz="1600" dirty="0" smtClean="0">
                <a:latin typeface="Book Antiqua" panose="02040602050305030304" pitchFamily="18" charset="0"/>
              </a:rPr>
              <a:t>246</a:t>
            </a:r>
            <a:r>
              <a:rPr lang="ru-RU" sz="1600" dirty="0" smtClean="0">
                <a:latin typeface="Book Antiqua" panose="02040602050305030304" pitchFamily="18" charset="0"/>
              </a:rPr>
              <a:t>-</a:t>
            </a:r>
            <a:r>
              <a:rPr lang="en-US" sz="1600" dirty="0" smtClean="0">
                <a:latin typeface="Book Antiqua" panose="02040602050305030304" pitchFamily="18" charset="0"/>
              </a:rPr>
              <a:t>26</a:t>
            </a:r>
            <a:r>
              <a:rPr lang="ru-RU" sz="1600" dirty="0" smtClean="0">
                <a:latin typeface="Book Antiqua" panose="02040602050305030304" pitchFamily="18" charset="0"/>
              </a:rPr>
              <a:t>-</a:t>
            </a:r>
            <a:r>
              <a:rPr lang="en-US" sz="1600" dirty="0" smtClean="0">
                <a:latin typeface="Book Antiqua" panose="02040602050305030304" pitchFamily="18" charset="0"/>
              </a:rPr>
              <a:t>93</a:t>
            </a:r>
          </a:p>
          <a:p>
            <a:r>
              <a:rPr lang="en-US" sz="1400" dirty="0" smtClean="0">
                <a:latin typeface="Book Antiqua" panose="02040602050305030304" pitchFamily="18" charset="0"/>
              </a:rPr>
              <a:t>E-mail</a:t>
            </a:r>
            <a:r>
              <a:rPr lang="ru-RU" sz="1400" dirty="0" smtClean="0">
                <a:latin typeface="Book Antiqua" panose="02040602050305030304" pitchFamily="18" charset="0"/>
              </a:rPr>
              <a:t>: </a:t>
            </a:r>
            <a:r>
              <a:rPr lang="en-US" sz="1600" dirty="0" smtClean="0">
                <a:latin typeface="Book Antiqua" panose="02040602050305030304" pitchFamily="18" charset="0"/>
                <a:hlinkClick r:id="rId4"/>
              </a:rPr>
              <a:t>info@grand-astoria.com</a:t>
            </a:r>
            <a:endParaRPr lang="en-US" sz="1600" dirty="0" smtClean="0">
              <a:latin typeface="Book Antiqua" panose="02040602050305030304" pitchFamily="18" charset="0"/>
            </a:endParaRPr>
          </a:p>
          <a:p>
            <a:endParaRPr lang="ru-RU" sz="1600" dirty="0" smtClean="0">
              <a:latin typeface="Book Antiqua" panose="02040602050305030304" pitchFamily="18" charset="0"/>
            </a:endParaRPr>
          </a:p>
          <a:p>
            <a:endParaRPr lang="ru-RU" sz="1600" dirty="0"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6" y="1719262"/>
            <a:ext cx="2194951" cy="10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973</Words>
  <Application>Microsoft Office PowerPoint</Application>
  <PresentationFormat>Широкоэкранный</PresentationFormat>
  <Paragraphs>175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Engravers MT</vt:lpstr>
      <vt:lpstr>Georgia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Мещерякова Мария Васильевна</dc:creator>
  <cp:lastModifiedBy>Мещерякова Мария Васильевна</cp:lastModifiedBy>
  <cp:revision>43</cp:revision>
  <dcterms:created xsi:type="dcterms:W3CDTF">2018-08-27T08:51:38Z</dcterms:created>
  <dcterms:modified xsi:type="dcterms:W3CDTF">2018-09-05T13:46:30Z</dcterms:modified>
</cp:coreProperties>
</file>